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27"/>
  </p:notesMasterIdLst>
  <p:handoutMasterIdLst>
    <p:handoutMasterId r:id="rId28"/>
  </p:handoutMasterIdLst>
  <p:sldIdLst>
    <p:sldId id="827" r:id="rId2"/>
    <p:sldId id="833" r:id="rId3"/>
    <p:sldId id="837" r:id="rId4"/>
    <p:sldId id="834" r:id="rId5"/>
    <p:sldId id="839" r:id="rId6"/>
    <p:sldId id="848" r:id="rId7"/>
    <p:sldId id="829" r:id="rId8"/>
    <p:sldId id="856" r:id="rId9"/>
    <p:sldId id="862" r:id="rId10"/>
    <p:sldId id="863" r:id="rId11"/>
    <p:sldId id="864" r:id="rId12"/>
    <p:sldId id="860" r:id="rId13"/>
    <p:sldId id="849" r:id="rId14"/>
    <p:sldId id="865" r:id="rId15"/>
    <p:sldId id="866" r:id="rId16"/>
    <p:sldId id="867" r:id="rId17"/>
    <p:sldId id="854" r:id="rId18"/>
    <p:sldId id="847" r:id="rId19"/>
    <p:sldId id="843" r:id="rId20"/>
    <p:sldId id="846" r:id="rId21"/>
    <p:sldId id="868" r:id="rId22"/>
    <p:sldId id="845" r:id="rId23"/>
    <p:sldId id="869" r:id="rId24"/>
    <p:sldId id="861" r:id="rId25"/>
    <p:sldId id="87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EBB"/>
    <a:srgbClr val="C1FFF1"/>
    <a:srgbClr val="76FFFF"/>
    <a:srgbClr val="15C9D9"/>
    <a:srgbClr val="1BBECC"/>
    <a:srgbClr val="02ADBA"/>
    <a:srgbClr val="440079"/>
    <a:srgbClr val="1E093C"/>
    <a:srgbClr val="17093B"/>
    <a:srgbClr val="4C5F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300" autoAdjust="0"/>
    <p:restoredTop sz="84786" autoAdjust="0"/>
  </p:normalViewPr>
  <p:slideViewPr>
    <p:cSldViewPr snapToObjects="1">
      <p:cViewPr varScale="1">
        <p:scale>
          <a:sx n="95" d="100"/>
          <a:sy n="95" d="100"/>
        </p:scale>
        <p:origin x="98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42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64711-9C73-8241-AFB0-128EB3AE6A12}" type="datetimeFigureOut">
              <a:rPr lang="en-US" smtClean="0"/>
              <a:pPr/>
              <a:t>8/31/21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8FE5D-CECA-1345-9277-F1DD4F0CE2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1432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421C01-ED30-CC41-8E5D-CA0F5115E72D}" type="datetimeFigureOut">
              <a:rPr lang="en-US" smtClean="0"/>
              <a:pPr/>
              <a:t>8/31/21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A7D5F5-1991-BC4D-A4B8-5C402A6EAB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5712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75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580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09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Shows relationship between the years</a:t>
            </a:r>
          </a:p>
          <a:p>
            <a:pPr lvl="1"/>
            <a:endParaRPr lang="en-US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went through and calculated the rate of change by using the number of teams who continued to participate next year over the total number of teams in that year. Example: if 10 teams participated from 2018-2019, and only 1 of them continued to participate into 2019-2020, that would be a follow-through rate of 5%</a:t>
            </a:r>
          </a:p>
          <a:p>
            <a:pPr lvl="1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better teams go through time, do better teams stay w us longer?</a:t>
            </a:r>
            <a:endParaRPr lang="en-US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Givee</a:t>
            </a:r>
            <a:r>
              <a:rPr lang="en-US" dirty="0"/>
              <a:t> Rebecca the names of crossover teams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168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going too deep into the percentages for the </a:t>
            </a:r>
            <a:r>
              <a:rPr lang="en-US" dirty="0" err="1"/>
              <a:t>subfunnel</a:t>
            </a:r>
            <a:r>
              <a:rPr lang="en-US" dirty="0"/>
              <a:t>, they’re comparable to what’s in the Teams data that I’ve already shown. I want to get deeper into the top of funnel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984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60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175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800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Shows relationship between the years</a:t>
            </a:r>
          </a:p>
          <a:p>
            <a:pPr lvl="1"/>
            <a:endParaRPr lang="en-US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Calculated the rate of 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 - number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people who continued to participate next year over the total number of people in that year. Example: if 10 people participated from 2018-2019, and only 1 of them continued to participate into 2019-2020, that would be a follow-through rate of 5%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894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463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272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Are people actually travelling through the funnel in the way that we think they are?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Final draft is a data resource for everyone to use going forward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Hyperlink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26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Cute anecdote for avoiding self description – someone listed themselves as “left-handed” on one of the applications for the summer programs, it’s things like that to avoid. Not only can I not analyze written text, people are just inclined to include wrong or irrelevant information.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SCHOOLS – stern, </a:t>
            </a:r>
            <a:r>
              <a:rPr lang="en-US" dirty="0" err="1"/>
              <a:t>tandon</a:t>
            </a:r>
            <a:r>
              <a:rPr lang="en-US" dirty="0"/>
              <a:t>, </a:t>
            </a:r>
            <a:r>
              <a:rPr lang="en-US" dirty="0" err="1"/>
              <a:t>cas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APPLICATIONS AND PARTICIPANTS, then gender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Data cubes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308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necessary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005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necessary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005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Adjacency lists have a minimum of 2 components, a source and a target. Between these two, an edge is made. Weights can also be included to measure the number of times an edge occurs. Duplicates are not a problem for this model because I ended up not using weights.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892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Funnel and sub-funnel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465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06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37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Network graph - funnel and sub-funnel structure</a:t>
            </a:r>
          </a:p>
          <a:p>
            <a:endParaRPr lang="en-US" dirty="0"/>
          </a:p>
          <a:p>
            <a:r>
              <a:rPr lang="en-US" dirty="0"/>
              <a:t>Explain what a node and edge are</a:t>
            </a:r>
          </a:p>
          <a:p>
            <a:endParaRPr lang="en-US" dirty="0"/>
          </a:p>
          <a:p>
            <a:r>
              <a:rPr lang="en-US" dirty="0"/>
              <a:t>NOTE: Summer program attendees will NOT have the percentage because the data is skewed. Everyone who got into a summer program (SLP and Summer Sprint) had to have applied. The way I calculated the percentages was by seeing who attended only one program, whereas those would technically count as two.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49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without further ado….</a:t>
            </a:r>
          </a:p>
          <a:p>
            <a:endParaRPr lang="en-US" dirty="0"/>
          </a:p>
          <a:p>
            <a:r>
              <a:rPr lang="en-US" dirty="0"/>
              <a:t>start w teams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0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*** before getting into individual graphs, show all three and talk about how similar they all are</a:t>
            </a:r>
          </a:p>
          <a:p>
            <a:pPr lvl="1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IRRESPECTIVE OF NAME CHANGES. If someone changed their team name after a bootcamp, for example, that would not register. I got some of them but not 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085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A7D5F5-1991-BC4D-A4B8-5C402A6EABF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431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28600"/>
            <a:ext cx="7772400" cy="3968463"/>
          </a:xfrm>
        </p:spPr>
        <p:txBody>
          <a:bodyPr anchor="t" anchorCtr="0">
            <a:noAutofit/>
          </a:bodyPr>
          <a:lstStyle>
            <a:lvl1pPr algn="l">
              <a:defRPr sz="6000" b="0" i="0">
                <a:latin typeface="Fugue"/>
                <a:cs typeface="Fugue"/>
              </a:defRPr>
            </a:lvl1pPr>
          </a:lstStyle>
          <a:p>
            <a:r>
              <a:rPr lang="en-US" dirty="0"/>
              <a:t>Title of Section Goes Here Like This. Max 70 Characters. Example Words.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343400"/>
            <a:ext cx="64008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rgbClr val="1ABECB"/>
                </a:solidFill>
                <a:latin typeface="Gotham Book" pitchFamily="2" charset="0"/>
                <a:cs typeface="Gotham Book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4267200" y="6356350"/>
            <a:ext cx="609599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836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44048" cy="9878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631798" y="6356350"/>
            <a:ext cx="402258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59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631798" y="6356350"/>
            <a:ext cx="402258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22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1"/>
            <a:ext cx="8244048" cy="902412"/>
          </a:xfrm>
        </p:spPr>
        <p:txBody>
          <a:bodyPr/>
          <a:lstStyle>
            <a:lvl1pPr>
              <a:defRPr b="0" i="0">
                <a:latin typeface="Fugue"/>
                <a:cs typeface="Fugue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34409"/>
          </a:xfrm>
        </p:spPr>
        <p:txBody>
          <a:bodyPr>
            <a:normAutofit/>
          </a:bodyPr>
          <a:lstStyle>
            <a:lvl1pPr>
              <a:defRPr sz="2800" b="0" i="0">
                <a:latin typeface="Gotham Book" pitchFamily="2" charset="0"/>
                <a:cs typeface="Gotham Book" pitchFamily="2" charset="0"/>
              </a:defRPr>
            </a:lvl1pPr>
            <a:lvl2pPr>
              <a:defRPr sz="2400" b="0" i="0">
                <a:latin typeface="Gotham Book" pitchFamily="2" charset="0"/>
                <a:cs typeface="Gotham Book" pitchFamily="2" charset="0"/>
              </a:defRPr>
            </a:lvl2pPr>
            <a:lvl3pPr>
              <a:defRPr sz="2000" b="0" i="0">
                <a:latin typeface="Gotham Book" pitchFamily="2" charset="0"/>
                <a:cs typeface="Gotham Book" pitchFamily="2" charset="0"/>
              </a:defRPr>
            </a:lvl3pPr>
            <a:lvl4pPr>
              <a:defRPr sz="1800" b="0" i="0">
                <a:latin typeface="Gotham Book" pitchFamily="2" charset="0"/>
                <a:cs typeface="Gotham Book" pitchFamily="2" charset="0"/>
              </a:defRPr>
            </a:lvl4pPr>
            <a:lvl5pPr>
              <a:defRPr sz="1800" b="0" i="0">
                <a:latin typeface="Fugue"/>
                <a:cs typeface="Fugue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4267200" y="6356350"/>
            <a:ext cx="609599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434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4406900"/>
            <a:ext cx="7772400" cy="1362075"/>
          </a:xfrm>
        </p:spPr>
        <p:txBody>
          <a:bodyPr anchor="t">
            <a:normAutofit/>
          </a:bodyPr>
          <a:lstStyle>
            <a:lvl1pPr algn="l">
              <a:defRPr sz="3600" b="0" cap="none">
                <a:solidFill>
                  <a:srgbClr val="1ABECB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906713"/>
            <a:ext cx="7772400" cy="1500187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rgbClr val="999999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685799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114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7"/>
            <a:ext cx="8224205" cy="9878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631798" y="6356350"/>
            <a:ext cx="402258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219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7"/>
            <a:ext cx="8224205" cy="98782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19514"/>
            <a:ext cx="4040188" cy="855361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329435"/>
            <a:ext cx="4041775" cy="845440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>
          <a:xfrm>
            <a:off x="8631798" y="6356350"/>
            <a:ext cx="402258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1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44048" cy="9878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4267200" y="6356350"/>
            <a:ext cx="609599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200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4370871" y="6356350"/>
            <a:ext cx="402258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02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t" anchorCtr="0"/>
          <a:lstStyle>
            <a:lvl1pPr algn="l">
              <a:defRPr sz="2000" b="0">
                <a:latin typeface="Fugue"/>
                <a:cs typeface="Fugue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631798" y="6356350"/>
            <a:ext cx="402258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20ADB9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267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36" y="4800600"/>
            <a:ext cx="8218612" cy="566738"/>
          </a:xfrm>
        </p:spPr>
        <p:txBody>
          <a:bodyPr anchor="t" anchorCtr="0"/>
          <a:lstStyle>
            <a:lvl1pPr algn="l">
              <a:defRPr sz="2000" b="0">
                <a:latin typeface="Fugue"/>
                <a:cs typeface="Fugue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2636" y="612775"/>
            <a:ext cx="8218612" cy="4114800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2636" y="5367338"/>
            <a:ext cx="8218612" cy="80486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92108" y="6346429"/>
            <a:ext cx="502281" cy="365125"/>
          </a:xfrm>
          <a:prstGeom prst="rect">
            <a:avLst/>
          </a:prstGeom>
        </p:spPr>
        <p:txBody>
          <a:bodyPr/>
          <a:lstStyle/>
          <a:p>
            <a:fld id="{5BFCA006-3047-A942-8238-9F707712676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lide Number Placeholder 7"/>
          <p:cNvSpPr txBox="1">
            <a:spLocks/>
          </p:cNvSpPr>
          <p:nvPr userDrawn="1"/>
        </p:nvSpPr>
        <p:spPr>
          <a:xfrm>
            <a:off x="8631798" y="6356350"/>
            <a:ext cx="402258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rgbClr val="20ADB9"/>
                </a:solidFill>
                <a:latin typeface="Gotham-Book"/>
                <a:ea typeface="+mn-ea"/>
                <a:cs typeface="Gotham-Book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358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228600"/>
            <a:ext cx="7353987" cy="98782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600" cy="4734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4" name="Picture 3" descr="entrepreneurialinstitute_color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8489" y="6301009"/>
            <a:ext cx="2175025" cy="3838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457200" y="137160"/>
            <a:ext cx="8229600" cy="47126"/>
          </a:xfrm>
          <a:prstGeom prst="rect">
            <a:avLst/>
          </a:prstGeom>
          <a:solidFill>
            <a:srgbClr val="1ABE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ABECB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88272" y="6339035"/>
            <a:ext cx="1800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0" dirty="0">
                <a:solidFill>
                  <a:srgbClr val="999999"/>
                </a:solidFill>
                <a:latin typeface="Gotham Book"/>
                <a:cs typeface="Gotham Book"/>
              </a:rPr>
              <a:t>@</a:t>
            </a:r>
            <a:r>
              <a:rPr lang="en-US" sz="1400" b="0" i="0" dirty="0" err="1">
                <a:solidFill>
                  <a:srgbClr val="999999"/>
                </a:solidFill>
                <a:latin typeface="Gotham Book"/>
                <a:cs typeface="Gotham Book"/>
              </a:rPr>
              <a:t>NYUEntrepreneur</a:t>
            </a:r>
            <a:endParaRPr lang="en-US" sz="1400" b="0" i="0" dirty="0">
              <a:solidFill>
                <a:srgbClr val="999999"/>
              </a:solidFill>
              <a:latin typeface="Gotham Book"/>
              <a:cs typeface="Gotham Book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51335" y="6370239"/>
            <a:ext cx="284342" cy="245368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4255018" y="6356350"/>
            <a:ext cx="633965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200">
                <a:solidFill>
                  <a:srgbClr val="57068C"/>
                </a:solidFill>
                <a:latin typeface="Gotham-Book"/>
                <a:cs typeface="Gotham-Book"/>
              </a:defRPr>
            </a:lvl1pPr>
          </a:lstStyle>
          <a:p>
            <a:fld id="{42765631-169E-4944-BFFC-C229B4B1B06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 descr="NEI14_0001_rocketship.eps"/>
          <p:cNvPicPr>
            <a:picLocks noChangeAspect="1"/>
          </p:cNvPicPr>
          <p:nvPr userDrawn="1"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1230" y="324007"/>
            <a:ext cx="70552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44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4800" b="0" i="0" kern="1200">
          <a:solidFill>
            <a:srgbClr val="02ADBA"/>
          </a:solidFill>
          <a:latin typeface="Fugue"/>
          <a:ea typeface="+mj-ea"/>
          <a:cs typeface="Fugu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440079"/>
        </a:buClr>
        <a:buSzPct val="66000"/>
        <a:buFont typeface="Wingdings" charset="2"/>
        <a:buChar char="u"/>
        <a:defRPr sz="2800" b="0" i="0" kern="1200">
          <a:solidFill>
            <a:srgbClr val="999999"/>
          </a:solidFill>
          <a:latin typeface="Gotham Book" pitchFamily="2" charset="0"/>
          <a:ea typeface="+mn-ea"/>
          <a:cs typeface="Gotham Book" pitchFamily="2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440079"/>
        </a:buClr>
        <a:buSzPct val="66000"/>
        <a:buFont typeface="Wingdings" charset="2"/>
        <a:buChar char="u"/>
        <a:defRPr sz="2400" b="0" i="0" kern="1200">
          <a:solidFill>
            <a:srgbClr val="999999"/>
          </a:solidFill>
          <a:latin typeface="Gotham Book" pitchFamily="2" charset="0"/>
          <a:ea typeface="+mn-ea"/>
          <a:cs typeface="Gotham Book" pitchFamily="2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440079"/>
        </a:buClr>
        <a:buSzPct val="66000"/>
        <a:buFont typeface="Wingdings" charset="2"/>
        <a:buChar char="u"/>
        <a:defRPr sz="2000" b="0" i="0" kern="1200">
          <a:solidFill>
            <a:srgbClr val="999999"/>
          </a:solidFill>
          <a:latin typeface="Gotham Book" pitchFamily="2" charset="0"/>
          <a:ea typeface="+mn-ea"/>
          <a:cs typeface="Gotham Book" pitchFamily="2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440079"/>
        </a:buClr>
        <a:buSzPct val="66000"/>
        <a:buFont typeface="Wingdings" charset="2"/>
        <a:buChar char="u"/>
        <a:defRPr sz="1800" b="0" i="0" kern="1200">
          <a:solidFill>
            <a:srgbClr val="999999"/>
          </a:solidFill>
          <a:latin typeface="Gotham Book" pitchFamily="2" charset="0"/>
          <a:ea typeface="+mn-ea"/>
          <a:cs typeface="Gotham Book" pitchFamily="2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4C1966"/>
        </a:buClr>
        <a:buFont typeface="Wingdings" charset="2"/>
        <a:buChar char="§"/>
        <a:defRPr sz="2000" b="0" i="0" kern="1200">
          <a:solidFill>
            <a:schemeClr val="tx1"/>
          </a:solidFill>
          <a:latin typeface="Fugue"/>
          <a:ea typeface="+mn-ea"/>
          <a:cs typeface="Fugu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zBosA2SbdJ-q8fMeAEsky_j7iUm21tdz?usp=shar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49D49-AF89-C649-83CC-C88B924F6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09600"/>
            <a:ext cx="7772400" cy="3587463"/>
          </a:xfrm>
        </p:spPr>
        <p:txBody>
          <a:bodyPr/>
          <a:lstStyle/>
          <a:p>
            <a:r>
              <a:rPr lang="en-US" b="1" dirty="0">
                <a:solidFill>
                  <a:srgbClr val="440079"/>
                </a:solidFill>
              </a:rPr>
              <a:t>Pipeline Project</a:t>
            </a:r>
            <a:br>
              <a:rPr lang="en-US" b="1" dirty="0">
                <a:solidFill>
                  <a:srgbClr val="440079"/>
                </a:solidFill>
              </a:rPr>
            </a:br>
            <a:r>
              <a:rPr lang="en-US" sz="3500" b="1" dirty="0">
                <a:solidFill>
                  <a:srgbClr val="440079"/>
                </a:solidFill>
              </a:rPr>
              <a:t>An analysis of the program funnel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9809B0-1479-344E-A5E3-ECF16B910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4876800"/>
            <a:ext cx="6400800" cy="1371600"/>
          </a:xfrm>
        </p:spPr>
        <p:txBody>
          <a:bodyPr>
            <a:normAutofit/>
          </a:bodyPr>
          <a:lstStyle/>
          <a:p>
            <a:r>
              <a:rPr lang="en-US" b="1" dirty="0"/>
              <a:t>Graham Harris</a:t>
            </a:r>
          </a:p>
          <a:p>
            <a:r>
              <a:rPr lang="en-US" b="1" dirty="0"/>
              <a:t>NYU Entrepreneurial Institute</a:t>
            </a:r>
          </a:p>
          <a:p>
            <a:r>
              <a:rPr lang="en-US" b="1" dirty="0"/>
              <a:t>Final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56D138-D110-AF46-ACB6-2BB69CE20E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9597D6-E6A0-D84D-ACDE-5B85E240C086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6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EA2B6AC-04D6-F540-ADF8-65719A360352}"/>
              </a:ext>
            </a:extLst>
          </p:cNvPr>
          <p:cNvSpPr/>
          <p:nvPr/>
        </p:nvSpPr>
        <p:spPr>
          <a:xfrm rot="5400000">
            <a:off x="3998097" y="-3757501"/>
            <a:ext cx="1217219" cy="88635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9C68151-4A5B-9244-8BB0-C0E175368F61}"/>
              </a:ext>
            </a:extLst>
          </p:cNvPr>
          <p:cNvSpPr/>
          <p:nvPr/>
        </p:nvSpPr>
        <p:spPr>
          <a:xfrm rot="5400000">
            <a:off x="3748242" y="1584983"/>
            <a:ext cx="1352993" cy="88635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462974-1DFF-8D47-8CE4-55508E03F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081327">
            <a:off x="1120310" y="444499"/>
            <a:ext cx="6718300" cy="5969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477000" y="6163661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03F38CB-AB1F-CD4F-A906-F518E6B06909}"/>
              </a:ext>
            </a:extLst>
          </p:cNvPr>
          <p:cNvSpPr txBox="1">
            <a:spLocks/>
          </p:cNvSpPr>
          <p:nvPr/>
        </p:nvSpPr>
        <p:spPr>
          <a:xfrm>
            <a:off x="228600" y="27709"/>
            <a:ext cx="3581400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Teams 2020-2021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>
            <a:off x="1547248" y="1817920"/>
            <a:ext cx="1559310" cy="8567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3DA8B48-EDAE-4645-947A-1077D5703588}"/>
              </a:ext>
            </a:extLst>
          </p:cNvPr>
          <p:cNvCxnSpPr>
            <a:cxnSpLocks/>
          </p:cNvCxnSpPr>
          <p:nvPr/>
        </p:nvCxnSpPr>
        <p:spPr>
          <a:xfrm flipH="1">
            <a:off x="5655621" y="1306594"/>
            <a:ext cx="1480109" cy="10841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111361" y="1119094"/>
            <a:ext cx="2039560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Bootcamp Apps</a:t>
            </a: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6974942" y="3519964"/>
            <a:ext cx="2132647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70000"/>
              </a:lnSpc>
              <a:buFont typeface="Wingdings" charset="2"/>
              <a:buNone/>
            </a:pPr>
            <a:r>
              <a:rPr lang="en-US" sz="1800" dirty="0"/>
              <a:t>SLP Participants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4B403CA-A12E-CF45-8520-08D590046E61}"/>
              </a:ext>
            </a:extLst>
          </p:cNvPr>
          <p:cNvCxnSpPr>
            <a:cxnSpLocks/>
          </p:cNvCxnSpPr>
          <p:nvPr/>
        </p:nvCxnSpPr>
        <p:spPr>
          <a:xfrm flipH="1">
            <a:off x="6166613" y="2817909"/>
            <a:ext cx="1306725" cy="2748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CD942C-3F39-174D-AC00-A6CC2E27060E}"/>
              </a:ext>
            </a:extLst>
          </p:cNvPr>
          <p:cNvCxnSpPr>
            <a:cxnSpLocks/>
          </p:cNvCxnSpPr>
          <p:nvPr/>
        </p:nvCxnSpPr>
        <p:spPr>
          <a:xfrm flipV="1">
            <a:off x="2477742" y="4895479"/>
            <a:ext cx="1392426" cy="8004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F16720DA-0F5A-F845-9E27-8ED5962120E7}"/>
              </a:ext>
            </a:extLst>
          </p:cNvPr>
          <p:cNvSpPr txBox="1">
            <a:spLocks/>
          </p:cNvSpPr>
          <p:nvPr/>
        </p:nvSpPr>
        <p:spPr>
          <a:xfrm>
            <a:off x="61951" y="5527687"/>
            <a:ext cx="2827343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Bootcamp Participants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AE6CB0-CDDB-BC4F-A65F-C5CF35F2F500}"/>
              </a:ext>
            </a:extLst>
          </p:cNvPr>
          <p:cNvCxnSpPr>
            <a:cxnSpLocks/>
          </p:cNvCxnSpPr>
          <p:nvPr/>
        </p:nvCxnSpPr>
        <p:spPr>
          <a:xfrm flipH="1" flipV="1">
            <a:off x="5871128" y="4699930"/>
            <a:ext cx="151533" cy="9880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4AB6D3E-71E3-5349-A9FB-77236C756BBB}"/>
              </a:ext>
            </a:extLst>
          </p:cNvPr>
          <p:cNvSpPr txBox="1">
            <a:spLocks/>
          </p:cNvSpPr>
          <p:nvPr/>
        </p:nvSpPr>
        <p:spPr>
          <a:xfrm>
            <a:off x="5410200" y="5570794"/>
            <a:ext cx="257969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Participants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520B2078-EF05-B644-B2DF-852CD4EA6AD6}"/>
              </a:ext>
            </a:extLst>
          </p:cNvPr>
          <p:cNvSpPr txBox="1">
            <a:spLocks/>
          </p:cNvSpPr>
          <p:nvPr/>
        </p:nvSpPr>
        <p:spPr>
          <a:xfrm>
            <a:off x="6437103" y="541116"/>
            <a:ext cx="2039560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Apps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3712C54-B3E2-9146-ADAD-AC1176BB7B51}"/>
              </a:ext>
            </a:extLst>
          </p:cNvPr>
          <p:cNvSpPr txBox="1">
            <a:spLocks/>
          </p:cNvSpPr>
          <p:nvPr/>
        </p:nvSpPr>
        <p:spPr>
          <a:xfrm>
            <a:off x="7500163" y="2266779"/>
            <a:ext cx="1465811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SLP Apps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D01654F-C207-DA47-A0EB-440C7B873722}"/>
              </a:ext>
            </a:extLst>
          </p:cNvPr>
          <p:cNvCxnSpPr>
            <a:cxnSpLocks/>
          </p:cNvCxnSpPr>
          <p:nvPr/>
        </p:nvCxnSpPr>
        <p:spPr>
          <a:xfrm flipH="1">
            <a:off x="6477000" y="4050320"/>
            <a:ext cx="748998" cy="6496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8B389E1E-4DED-8E42-B7BB-849FCAACCE62}"/>
              </a:ext>
            </a:extLst>
          </p:cNvPr>
          <p:cNvSpPr txBox="1">
            <a:spLocks/>
          </p:cNvSpPr>
          <p:nvPr/>
        </p:nvSpPr>
        <p:spPr>
          <a:xfrm>
            <a:off x="1753894" y="2469894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(40.1%)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D699FCEB-1ED8-0948-B3CF-98D3F14E082D}"/>
              </a:ext>
            </a:extLst>
          </p:cNvPr>
          <p:cNvSpPr txBox="1">
            <a:spLocks/>
          </p:cNvSpPr>
          <p:nvPr/>
        </p:nvSpPr>
        <p:spPr>
          <a:xfrm>
            <a:off x="5474101" y="1422385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(21.2%)</a:t>
            </a:r>
          </a:p>
        </p:txBody>
      </p: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BB3C8C6E-4B8B-1F4C-8296-C4624D052F53}"/>
              </a:ext>
            </a:extLst>
          </p:cNvPr>
          <p:cNvSpPr txBox="1">
            <a:spLocks/>
          </p:cNvSpPr>
          <p:nvPr/>
        </p:nvSpPr>
        <p:spPr>
          <a:xfrm>
            <a:off x="7059856" y="3055540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(11.4%)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F54B49E4-A0EC-224E-B311-22180CE1302B}"/>
              </a:ext>
            </a:extLst>
          </p:cNvPr>
          <p:cNvSpPr txBox="1">
            <a:spLocks/>
          </p:cNvSpPr>
          <p:nvPr/>
        </p:nvSpPr>
        <p:spPr>
          <a:xfrm>
            <a:off x="3336774" y="5431902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(30.5%)</a:t>
            </a:r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54A635CD-03C1-FB46-9F9E-058D5DB81CD5}"/>
              </a:ext>
            </a:extLst>
          </p:cNvPr>
          <p:cNvSpPr txBox="1">
            <a:spLocks/>
          </p:cNvSpPr>
          <p:nvPr/>
        </p:nvSpPr>
        <p:spPr>
          <a:xfrm>
            <a:off x="6655901" y="4645124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(20.0%)</a:t>
            </a:r>
          </a:p>
        </p:txBody>
      </p:sp>
      <p:sp>
        <p:nvSpPr>
          <p:cNvPr id="40" name="Content Placeholder 3">
            <a:extLst>
              <a:ext uri="{FF2B5EF4-FFF2-40B4-BE49-F238E27FC236}">
                <a16:creationId xmlns:a16="http://schemas.microsoft.com/office/drawing/2014/main" id="{776BF2EA-D8C9-6942-A66C-F23B534C1B87}"/>
              </a:ext>
            </a:extLst>
          </p:cNvPr>
          <p:cNvSpPr txBox="1">
            <a:spLocks/>
          </p:cNvSpPr>
          <p:nvPr/>
        </p:nvSpPr>
        <p:spPr>
          <a:xfrm>
            <a:off x="5117700" y="4581962"/>
            <a:ext cx="571462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(0%)</a:t>
            </a:r>
          </a:p>
        </p:txBody>
      </p:sp>
      <p:pic>
        <p:nvPicPr>
          <p:cNvPr id="29" name="Picture 2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FDD79C2-8800-FB41-990F-46CF1F26D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866" y="3979532"/>
            <a:ext cx="1434691" cy="144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403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9C68151-4A5B-9244-8BB0-C0E175368F61}"/>
              </a:ext>
            </a:extLst>
          </p:cNvPr>
          <p:cNvSpPr/>
          <p:nvPr/>
        </p:nvSpPr>
        <p:spPr>
          <a:xfrm rot="5400000">
            <a:off x="3748242" y="1584983"/>
            <a:ext cx="1352993" cy="88635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EA2B6AC-04D6-F540-ADF8-65719A360352}"/>
              </a:ext>
            </a:extLst>
          </p:cNvPr>
          <p:cNvSpPr/>
          <p:nvPr/>
        </p:nvSpPr>
        <p:spPr>
          <a:xfrm rot="5400000">
            <a:off x="3998097" y="-3757501"/>
            <a:ext cx="1217219" cy="88635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060E9A-D6E4-4045-BD82-46D86875F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73121" y="0"/>
            <a:ext cx="6197758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477000" y="6163661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03F38CB-AB1F-CD4F-A906-F518E6B06909}"/>
              </a:ext>
            </a:extLst>
          </p:cNvPr>
          <p:cNvSpPr txBox="1">
            <a:spLocks/>
          </p:cNvSpPr>
          <p:nvPr/>
        </p:nvSpPr>
        <p:spPr>
          <a:xfrm>
            <a:off x="228600" y="308466"/>
            <a:ext cx="4648199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Teams Fall 2018 – Spring 2021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 flipV="1">
            <a:off x="2009243" y="3015987"/>
            <a:ext cx="1049811" cy="9384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3DA8B48-EDAE-4645-947A-1077D5703588}"/>
              </a:ext>
            </a:extLst>
          </p:cNvPr>
          <p:cNvCxnSpPr>
            <a:cxnSpLocks/>
          </p:cNvCxnSpPr>
          <p:nvPr/>
        </p:nvCxnSpPr>
        <p:spPr>
          <a:xfrm flipH="1">
            <a:off x="5712890" y="1306594"/>
            <a:ext cx="1422841" cy="7468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35265" y="3741461"/>
            <a:ext cx="2039560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Bootcamp Apps</a:t>
            </a: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7185096" y="4262096"/>
            <a:ext cx="2132647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70000"/>
              </a:lnSpc>
              <a:buFont typeface="Wingdings" charset="2"/>
              <a:buNone/>
            </a:pPr>
            <a:r>
              <a:rPr lang="en-US" sz="1800" dirty="0"/>
              <a:t>SLP Participants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4B403CA-A12E-CF45-8520-08D590046E61}"/>
              </a:ext>
            </a:extLst>
          </p:cNvPr>
          <p:cNvCxnSpPr>
            <a:cxnSpLocks/>
          </p:cNvCxnSpPr>
          <p:nvPr/>
        </p:nvCxnSpPr>
        <p:spPr>
          <a:xfrm flipH="1">
            <a:off x="6700047" y="2359395"/>
            <a:ext cx="800116" cy="6199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CD942C-3F39-174D-AC00-A6CC2E27060E}"/>
              </a:ext>
            </a:extLst>
          </p:cNvPr>
          <p:cNvCxnSpPr>
            <a:cxnSpLocks/>
          </p:cNvCxnSpPr>
          <p:nvPr/>
        </p:nvCxnSpPr>
        <p:spPr>
          <a:xfrm flipV="1">
            <a:off x="2744917" y="4777654"/>
            <a:ext cx="1225425" cy="3002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F16720DA-0F5A-F845-9E27-8ED5962120E7}"/>
              </a:ext>
            </a:extLst>
          </p:cNvPr>
          <p:cNvSpPr txBox="1">
            <a:spLocks/>
          </p:cNvSpPr>
          <p:nvPr/>
        </p:nvSpPr>
        <p:spPr>
          <a:xfrm>
            <a:off x="-17721" y="4787326"/>
            <a:ext cx="2762638" cy="7552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Bootcamp Participants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AE6CB0-CDDB-BC4F-A65F-C5CF35F2F500}"/>
              </a:ext>
            </a:extLst>
          </p:cNvPr>
          <p:cNvCxnSpPr>
            <a:cxnSpLocks/>
          </p:cNvCxnSpPr>
          <p:nvPr/>
        </p:nvCxnSpPr>
        <p:spPr>
          <a:xfrm flipH="1" flipV="1">
            <a:off x="6319939" y="5059948"/>
            <a:ext cx="151533" cy="9880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4AB6D3E-71E3-5349-A9FB-77236C756BBB}"/>
              </a:ext>
            </a:extLst>
          </p:cNvPr>
          <p:cNvSpPr txBox="1">
            <a:spLocks/>
          </p:cNvSpPr>
          <p:nvPr/>
        </p:nvSpPr>
        <p:spPr>
          <a:xfrm>
            <a:off x="5529114" y="5934499"/>
            <a:ext cx="257969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Participants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520B2078-EF05-B644-B2DF-852CD4EA6AD6}"/>
              </a:ext>
            </a:extLst>
          </p:cNvPr>
          <p:cNvSpPr txBox="1">
            <a:spLocks/>
          </p:cNvSpPr>
          <p:nvPr/>
        </p:nvSpPr>
        <p:spPr>
          <a:xfrm>
            <a:off x="6714997" y="566596"/>
            <a:ext cx="2039560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Apps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3712C54-B3E2-9146-ADAD-AC1176BB7B51}"/>
              </a:ext>
            </a:extLst>
          </p:cNvPr>
          <p:cNvSpPr txBox="1">
            <a:spLocks/>
          </p:cNvSpPr>
          <p:nvPr/>
        </p:nvSpPr>
        <p:spPr>
          <a:xfrm>
            <a:off x="7518515" y="1827177"/>
            <a:ext cx="1465811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SLP Apps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D01654F-C207-DA47-A0EB-440C7B873722}"/>
              </a:ext>
            </a:extLst>
          </p:cNvPr>
          <p:cNvCxnSpPr>
            <a:cxnSpLocks/>
          </p:cNvCxnSpPr>
          <p:nvPr/>
        </p:nvCxnSpPr>
        <p:spPr>
          <a:xfrm flipH="1">
            <a:off x="6880233" y="4589984"/>
            <a:ext cx="36018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9BC107D5-7448-F34D-AA73-46C77B865797}"/>
              </a:ext>
            </a:extLst>
          </p:cNvPr>
          <p:cNvSpPr txBox="1">
            <a:spLocks/>
          </p:cNvSpPr>
          <p:nvPr/>
        </p:nvSpPr>
        <p:spPr>
          <a:xfrm>
            <a:off x="1708962" y="2158332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(38.3%)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8FC8789C-52A4-D94E-8D67-0990FC322151}"/>
              </a:ext>
            </a:extLst>
          </p:cNvPr>
          <p:cNvSpPr txBox="1">
            <a:spLocks/>
          </p:cNvSpPr>
          <p:nvPr/>
        </p:nvSpPr>
        <p:spPr>
          <a:xfrm>
            <a:off x="5462440" y="885151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(24.8%)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BE429A9B-906D-9F4C-A57D-D91923999141}"/>
              </a:ext>
            </a:extLst>
          </p:cNvPr>
          <p:cNvSpPr txBox="1">
            <a:spLocks/>
          </p:cNvSpPr>
          <p:nvPr/>
        </p:nvSpPr>
        <p:spPr>
          <a:xfrm>
            <a:off x="7541659" y="2929800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(15.4%)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3F27B687-DC95-554E-9836-8DD2B9A922DA}"/>
              </a:ext>
            </a:extLst>
          </p:cNvPr>
          <p:cNvSpPr txBox="1">
            <a:spLocks/>
          </p:cNvSpPr>
          <p:nvPr/>
        </p:nvSpPr>
        <p:spPr>
          <a:xfrm>
            <a:off x="3611915" y="5656844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(26.6%)</a:t>
            </a:r>
          </a:p>
        </p:txBody>
      </p: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8D516B67-AA5F-584D-9459-26170AEFA82A}"/>
              </a:ext>
            </a:extLst>
          </p:cNvPr>
          <p:cNvSpPr txBox="1">
            <a:spLocks/>
          </p:cNvSpPr>
          <p:nvPr/>
        </p:nvSpPr>
        <p:spPr>
          <a:xfrm>
            <a:off x="6654410" y="5525613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(26.9%)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84C8B439-A6F9-8743-82D5-2C13D3ADCD14}"/>
              </a:ext>
            </a:extLst>
          </p:cNvPr>
          <p:cNvSpPr txBox="1">
            <a:spLocks/>
          </p:cNvSpPr>
          <p:nvPr/>
        </p:nvSpPr>
        <p:spPr>
          <a:xfrm>
            <a:off x="7694505" y="4871283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(10.7%)</a:t>
            </a:r>
          </a:p>
        </p:txBody>
      </p:sp>
      <p:pic>
        <p:nvPicPr>
          <p:cNvPr id="29" name="Picture 2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31C8FA2-168D-8742-9161-390EACF98F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469" y="5425116"/>
            <a:ext cx="1339642" cy="135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257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452D44A-CB6B-E14F-8848-76C322229300}"/>
              </a:ext>
            </a:extLst>
          </p:cNvPr>
          <p:cNvSpPr/>
          <p:nvPr/>
        </p:nvSpPr>
        <p:spPr>
          <a:xfrm rot="5400000">
            <a:off x="781696" y="4898585"/>
            <a:ext cx="1352993" cy="23899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4ACAFC-65C7-B64C-A066-9B53C9E36648}"/>
              </a:ext>
            </a:extLst>
          </p:cNvPr>
          <p:cNvSpPr/>
          <p:nvPr/>
        </p:nvSpPr>
        <p:spPr>
          <a:xfrm rot="5400000">
            <a:off x="6995459" y="-496047"/>
            <a:ext cx="1352993" cy="23899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7B7FE7-E431-9F4B-BB2F-25A7E36BB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850524">
            <a:off x="805347" y="63329"/>
            <a:ext cx="6953914" cy="728813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477000" y="6163661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03F38CB-AB1F-CD4F-A906-F518E6B06909}"/>
              </a:ext>
            </a:extLst>
          </p:cNvPr>
          <p:cNvSpPr txBox="1">
            <a:spLocks/>
          </p:cNvSpPr>
          <p:nvPr/>
        </p:nvSpPr>
        <p:spPr>
          <a:xfrm>
            <a:off x="239070" y="406580"/>
            <a:ext cx="2743200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Teams Across All 3 Years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8E12290-7DE6-7444-B7C7-2E6563F8F7D8}"/>
              </a:ext>
            </a:extLst>
          </p:cNvPr>
          <p:cNvSpPr txBox="1">
            <a:spLocks/>
          </p:cNvSpPr>
          <p:nvPr/>
        </p:nvSpPr>
        <p:spPr>
          <a:xfrm>
            <a:off x="277092" y="5723131"/>
            <a:ext cx="1551708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2018-2019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 flipV="1">
            <a:off x="2362200" y="1375405"/>
            <a:ext cx="2209799" cy="365379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3DA8B48-EDAE-4645-947A-1077D5703588}"/>
              </a:ext>
            </a:extLst>
          </p:cNvPr>
          <p:cNvCxnSpPr>
            <a:cxnSpLocks/>
          </p:cNvCxnSpPr>
          <p:nvPr/>
        </p:nvCxnSpPr>
        <p:spPr>
          <a:xfrm>
            <a:off x="4876798" y="1514900"/>
            <a:ext cx="1676402" cy="343810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4876798" y="-84455"/>
            <a:ext cx="1752602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2019-2020</a:t>
            </a: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7083389" y="5882672"/>
            <a:ext cx="1617261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2020-2021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A373B-6A62-FC4D-A3D6-9D9F146E7B89}"/>
              </a:ext>
            </a:extLst>
          </p:cNvPr>
          <p:cNvSpPr/>
          <p:nvPr/>
        </p:nvSpPr>
        <p:spPr>
          <a:xfrm rot="5400000">
            <a:off x="1802560" y="-1579522"/>
            <a:ext cx="165312" cy="356955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B54C2108-6592-774E-BEC2-8535C66DED67}"/>
              </a:ext>
            </a:extLst>
          </p:cNvPr>
          <p:cNvSpPr txBox="1">
            <a:spLocks/>
          </p:cNvSpPr>
          <p:nvPr/>
        </p:nvSpPr>
        <p:spPr>
          <a:xfrm>
            <a:off x="5105400" y="3074276"/>
            <a:ext cx="1006626" cy="50712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(6.6%)</a:t>
            </a:r>
          </a:p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22 teams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36CCBE3-7021-3F4F-A51F-BE6F967AA891}"/>
              </a:ext>
            </a:extLst>
          </p:cNvPr>
          <p:cNvSpPr txBox="1">
            <a:spLocks/>
          </p:cNvSpPr>
          <p:nvPr/>
        </p:nvSpPr>
        <p:spPr>
          <a:xfrm>
            <a:off x="3070072" y="3105924"/>
            <a:ext cx="794054" cy="47547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(2.0%)</a:t>
            </a:r>
          </a:p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6 teams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12C4F2EC-EABE-2A41-A3F7-ECED53D0D5F7}"/>
              </a:ext>
            </a:extLst>
          </p:cNvPr>
          <p:cNvSpPr txBox="1">
            <a:spLocks/>
          </p:cNvSpPr>
          <p:nvPr/>
        </p:nvSpPr>
        <p:spPr>
          <a:xfrm>
            <a:off x="7056495" y="2120136"/>
            <a:ext cx="1617261" cy="25604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4X as many teams total, 3X relative to size of each year</a:t>
            </a:r>
          </a:p>
        </p:txBody>
      </p:sp>
      <p:pic>
        <p:nvPicPr>
          <p:cNvPr id="19" name="Picture 1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0676108-6422-DB4D-ADC2-4D32623A8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092" y="1510418"/>
            <a:ext cx="1434691" cy="144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320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DAE3FC3A-E6FC-9647-AABB-2F1C077FC6A2}"/>
              </a:ext>
            </a:extLst>
          </p:cNvPr>
          <p:cNvSpPr/>
          <p:nvPr/>
        </p:nvSpPr>
        <p:spPr>
          <a:xfrm rot="5400000">
            <a:off x="7263321" y="1098387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-up of a fan&#10;&#10;Description automatically generated with low confidence">
            <a:extLst>
              <a:ext uri="{FF2B5EF4-FFF2-40B4-BE49-F238E27FC236}">
                <a16:creationId xmlns:a16="http://schemas.microsoft.com/office/drawing/2014/main" id="{71F8B582-F905-FB47-9C4C-3BDB609DE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70" y="0"/>
            <a:ext cx="8162403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03F38CB-AB1F-CD4F-A906-F518E6B06909}"/>
              </a:ext>
            </a:extLst>
          </p:cNvPr>
          <p:cNvSpPr txBox="1">
            <a:spLocks/>
          </p:cNvSpPr>
          <p:nvPr/>
        </p:nvSpPr>
        <p:spPr>
          <a:xfrm>
            <a:off x="228600" y="27709"/>
            <a:ext cx="3505200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People </a:t>
            </a:r>
          </a:p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2018-2019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8E12290-7DE6-7444-B7C7-2E6563F8F7D8}"/>
              </a:ext>
            </a:extLst>
          </p:cNvPr>
          <p:cNvSpPr txBox="1">
            <a:spLocks/>
          </p:cNvSpPr>
          <p:nvPr/>
        </p:nvSpPr>
        <p:spPr>
          <a:xfrm>
            <a:off x="3845926" y="6032835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FF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 flipV="1">
            <a:off x="4303315" y="5514074"/>
            <a:ext cx="770830" cy="7033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B0FA0F3-4B13-5F44-960D-60254AF9FF9D}"/>
              </a:ext>
            </a:extLst>
          </p:cNvPr>
          <p:cNvSpPr txBox="1">
            <a:spLocks/>
          </p:cNvSpPr>
          <p:nvPr/>
        </p:nvSpPr>
        <p:spPr>
          <a:xfrm>
            <a:off x="743015" y="5704565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66F4C9C-E8C0-C147-B025-0066289F927C}"/>
              </a:ext>
            </a:extLst>
          </p:cNvPr>
          <p:cNvCxnSpPr>
            <a:cxnSpLocks/>
          </p:cNvCxnSpPr>
          <p:nvPr/>
        </p:nvCxnSpPr>
        <p:spPr>
          <a:xfrm flipV="1">
            <a:off x="1245243" y="4490774"/>
            <a:ext cx="1303488" cy="14701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00356BE-FF74-E840-9409-79ACFCFDB3BB}"/>
              </a:ext>
            </a:extLst>
          </p:cNvPr>
          <p:cNvCxnSpPr>
            <a:cxnSpLocks/>
          </p:cNvCxnSpPr>
          <p:nvPr/>
        </p:nvCxnSpPr>
        <p:spPr>
          <a:xfrm flipV="1">
            <a:off x="2438400" y="1792526"/>
            <a:ext cx="1700036" cy="1904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84248FCF-27C1-BC4E-B304-B680DF8D6FE2}"/>
              </a:ext>
            </a:extLst>
          </p:cNvPr>
          <p:cNvSpPr txBox="1">
            <a:spLocks/>
          </p:cNvSpPr>
          <p:nvPr/>
        </p:nvSpPr>
        <p:spPr>
          <a:xfrm>
            <a:off x="1326333" y="1686789"/>
            <a:ext cx="1125514" cy="5924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Coaching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F45B2E8-CCA0-3F4D-97EA-7AAC8507339B}"/>
              </a:ext>
            </a:extLst>
          </p:cNvPr>
          <p:cNvCxnSpPr>
            <a:cxnSpLocks/>
          </p:cNvCxnSpPr>
          <p:nvPr/>
        </p:nvCxnSpPr>
        <p:spPr>
          <a:xfrm flipH="1">
            <a:off x="4688731" y="843490"/>
            <a:ext cx="1403680" cy="16004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108C3A0E-029D-4B49-A695-2A775E1F8225}"/>
              </a:ext>
            </a:extLst>
          </p:cNvPr>
          <p:cNvSpPr txBox="1">
            <a:spLocks/>
          </p:cNvSpPr>
          <p:nvPr/>
        </p:nvSpPr>
        <p:spPr>
          <a:xfrm>
            <a:off x="6092411" y="307677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HTSAS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F14A9F9-7BED-404F-96A3-03248C608C9B}"/>
              </a:ext>
            </a:extLst>
          </p:cNvPr>
          <p:cNvCxnSpPr>
            <a:cxnSpLocks/>
          </p:cNvCxnSpPr>
          <p:nvPr/>
        </p:nvCxnSpPr>
        <p:spPr>
          <a:xfrm flipH="1">
            <a:off x="6320170" y="1123458"/>
            <a:ext cx="1004800" cy="12206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D35A82D5-A1C2-9C4C-81AE-FCD9A14B0721}"/>
              </a:ext>
            </a:extLst>
          </p:cNvPr>
          <p:cNvSpPr txBox="1">
            <a:spLocks/>
          </p:cNvSpPr>
          <p:nvPr/>
        </p:nvSpPr>
        <p:spPr>
          <a:xfrm>
            <a:off x="7446567" y="492107"/>
            <a:ext cx="136826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BC Apps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E83B7176-1366-B646-9ED6-A1BFC0E43929}"/>
              </a:ext>
            </a:extLst>
          </p:cNvPr>
          <p:cNvSpPr txBox="1">
            <a:spLocks/>
          </p:cNvSpPr>
          <p:nvPr/>
        </p:nvSpPr>
        <p:spPr>
          <a:xfrm>
            <a:off x="7929888" y="4241130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BC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7E00935-A898-8D47-BA4C-33888DECB283}"/>
              </a:ext>
            </a:extLst>
          </p:cNvPr>
          <p:cNvCxnSpPr>
            <a:cxnSpLocks/>
          </p:cNvCxnSpPr>
          <p:nvPr/>
        </p:nvCxnSpPr>
        <p:spPr>
          <a:xfrm flipH="1" flipV="1">
            <a:off x="6783632" y="3657275"/>
            <a:ext cx="1082676" cy="8295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F63B158-48D5-DA4E-AA6F-046FCDD941BE}"/>
              </a:ext>
            </a:extLst>
          </p:cNvPr>
          <p:cNvCxnSpPr>
            <a:cxnSpLocks/>
          </p:cNvCxnSpPr>
          <p:nvPr/>
        </p:nvCxnSpPr>
        <p:spPr>
          <a:xfrm flipH="1">
            <a:off x="7328291" y="2056008"/>
            <a:ext cx="613914" cy="8880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8018486" y="3567822"/>
            <a:ext cx="1125514" cy="81578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SLP Apps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55AE13B-C5E6-8A4C-93D8-EABA90BD3374}"/>
              </a:ext>
            </a:extLst>
          </p:cNvPr>
          <p:cNvCxnSpPr>
            <a:cxnSpLocks/>
          </p:cNvCxnSpPr>
          <p:nvPr/>
        </p:nvCxnSpPr>
        <p:spPr>
          <a:xfrm flipH="1">
            <a:off x="6859529" y="3890671"/>
            <a:ext cx="1158957" cy="1388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7473877" y="1424657"/>
            <a:ext cx="158152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Apps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580E4A2-04F8-B74C-94E6-BC1304AD50F3}"/>
              </a:ext>
            </a:extLst>
          </p:cNvPr>
          <p:cNvCxnSpPr>
            <a:cxnSpLocks/>
          </p:cNvCxnSpPr>
          <p:nvPr/>
        </p:nvCxnSpPr>
        <p:spPr>
          <a:xfrm flipH="1" flipV="1">
            <a:off x="6494154" y="4123220"/>
            <a:ext cx="1247188" cy="13101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AA0D6FD0-4505-7440-8122-A8CB142B3BB8}"/>
              </a:ext>
            </a:extLst>
          </p:cNvPr>
          <p:cNvSpPr txBox="1">
            <a:spLocks/>
          </p:cNvSpPr>
          <p:nvPr/>
        </p:nvSpPr>
        <p:spPr>
          <a:xfrm>
            <a:off x="7838228" y="5134096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Sprint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1F3CF63-B0CC-5949-8885-ABECA14242AB}"/>
              </a:ext>
            </a:extLst>
          </p:cNvPr>
          <p:cNvCxnSpPr>
            <a:cxnSpLocks/>
          </p:cNvCxnSpPr>
          <p:nvPr/>
        </p:nvCxnSpPr>
        <p:spPr>
          <a:xfrm flipH="1" flipV="1">
            <a:off x="6230602" y="4516489"/>
            <a:ext cx="806365" cy="15959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B4C7ADCA-89FF-9F44-AC00-4E9CAE2DB5D2}"/>
              </a:ext>
            </a:extLst>
          </p:cNvPr>
          <p:cNvSpPr txBox="1">
            <a:spLocks/>
          </p:cNvSpPr>
          <p:nvPr/>
        </p:nvSpPr>
        <p:spPr>
          <a:xfrm>
            <a:off x="7096866" y="5849880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SLP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sp>
        <p:nvSpPr>
          <p:cNvPr id="49" name="Content Placeholder 3">
            <a:extLst>
              <a:ext uri="{FF2B5EF4-FFF2-40B4-BE49-F238E27FC236}">
                <a16:creationId xmlns:a16="http://schemas.microsoft.com/office/drawing/2014/main" id="{A2401E3B-094F-9C46-9B66-05D8F25FF5DF}"/>
              </a:ext>
            </a:extLst>
          </p:cNvPr>
          <p:cNvSpPr txBox="1">
            <a:spLocks/>
          </p:cNvSpPr>
          <p:nvPr/>
        </p:nvSpPr>
        <p:spPr>
          <a:xfrm>
            <a:off x="3654124" y="829749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(50.9%)</a:t>
            </a:r>
          </a:p>
        </p:txBody>
      </p:sp>
      <p:sp>
        <p:nvSpPr>
          <p:cNvPr id="50" name="Content Placeholder 3">
            <a:extLst>
              <a:ext uri="{FF2B5EF4-FFF2-40B4-BE49-F238E27FC236}">
                <a16:creationId xmlns:a16="http://schemas.microsoft.com/office/drawing/2014/main" id="{C4BD829D-C6F7-6747-9532-40787F7D1988}"/>
              </a:ext>
            </a:extLst>
          </p:cNvPr>
          <p:cNvSpPr txBox="1">
            <a:spLocks/>
          </p:cNvSpPr>
          <p:nvPr/>
        </p:nvSpPr>
        <p:spPr>
          <a:xfrm>
            <a:off x="1305538" y="4383603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(74.0%)</a:t>
            </a:r>
          </a:p>
        </p:txBody>
      </p:sp>
      <p:sp>
        <p:nvSpPr>
          <p:cNvPr id="51" name="Content Placeholder 3">
            <a:extLst>
              <a:ext uri="{FF2B5EF4-FFF2-40B4-BE49-F238E27FC236}">
                <a16:creationId xmlns:a16="http://schemas.microsoft.com/office/drawing/2014/main" id="{011414B2-43EA-F84A-ADA7-29A08895BCE2}"/>
              </a:ext>
            </a:extLst>
          </p:cNvPr>
          <p:cNvSpPr txBox="1">
            <a:spLocks/>
          </p:cNvSpPr>
          <p:nvPr/>
        </p:nvSpPr>
        <p:spPr>
          <a:xfrm>
            <a:off x="5032314" y="6089394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(54.7%)</a:t>
            </a:r>
          </a:p>
        </p:txBody>
      </p:sp>
      <p:sp>
        <p:nvSpPr>
          <p:cNvPr id="52" name="Content Placeholder 3">
            <a:extLst>
              <a:ext uri="{FF2B5EF4-FFF2-40B4-BE49-F238E27FC236}">
                <a16:creationId xmlns:a16="http://schemas.microsoft.com/office/drawing/2014/main" id="{7AF59DE8-E6FB-1A43-B828-B683FBEBA93F}"/>
              </a:ext>
            </a:extLst>
          </p:cNvPr>
          <p:cNvSpPr txBox="1">
            <a:spLocks/>
          </p:cNvSpPr>
          <p:nvPr/>
        </p:nvSpPr>
        <p:spPr>
          <a:xfrm>
            <a:off x="6386605" y="1438161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(22.0%)</a:t>
            </a:r>
          </a:p>
        </p:txBody>
      </p:sp>
      <p:sp>
        <p:nvSpPr>
          <p:cNvPr id="53" name="Content Placeholder 3">
            <a:extLst>
              <a:ext uri="{FF2B5EF4-FFF2-40B4-BE49-F238E27FC236}">
                <a16:creationId xmlns:a16="http://schemas.microsoft.com/office/drawing/2014/main" id="{F1478D0D-AEE1-7F42-A1F4-98965013A192}"/>
              </a:ext>
            </a:extLst>
          </p:cNvPr>
          <p:cNvSpPr txBox="1">
            <a:spLocks/>
          </p:cNvSpPr>
          <p:nvPr/>
        </p:nvSpPr>
        <p:spPr>
          <a:xfrm>
            <a:off x="7893132" y="2679244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(21.6%)</a:t>
            </a:r>
          </a:p>
        </p:txBody>
      </p:sp>
      <p:sp>
        <p:nvSpPr>
          <p:cNvPr id="55" name="Content Placeholder 3">
            <a:extLst>
              <a:ext uri="{FF2B5EF4-FFF2-40B4-BE49-F238E27FC236}">
                <a16:creationId xmlns:a16="http://schemas.microsoft.com/office/drawing/2014/main" id="{E18618E5-34C4-5A47-8AAD-6F295F56DCF3}"/>
              </a:ext>
            </a:extLst>
          </p:cNvPr>
          <p:cNvSpPr txBox="1">
            <a:spLocks/>
          </p:cNvSpPr>
          <p:nvPr/>
        </p:nvSpPr>
        <p:spPr>
          <a:xfrm>
            <a:off x="3807472" y="2443893"/>
            <a:ext cx="571462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(0%)</a:t>
            </a:r>
          </a:p>
        </p:txBody>
      </p:sp>
      <p:pic>
        <p:nvPicPr>
          <p:cNvPr id="35" name="Picture 3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83181CF-B7FA-FF4E-9022-F5883C758D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00" y="1694211"/>
            <a:ext cx="1223200" cy="123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18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FC357374-C23D-504D-9CDF-97DD1A904894}"/>
              </a:ext>
            </a:extLst>
          </p:cNvPr>
          <p:cNvSpPr/>
          <p:nvPr/>
        </p:nvSpPr>
        <p:spPr>
          <a:xfrm rot="5400000">
            <a:off x="864123" y="5509975"/>
            <a:ext cx="516511" cy="19730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096000" y="5892230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37CDAB-66B2-5C42-823B-AAE97F5DEF0D}"/>
              </a:ext>
            </a:extLst>
          </p:cNvPr>
          <p:cNvSpPr/>
          <p:nvPr/>
        </p:nvSpPr>
        <p:spPr>
          <a:xfrm rot="5400000">
            <a:off x="7523227" y="70137"/>
            <a:ext cx="1340368" cy="139464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B58FD52-6697-2A4C-8CD0-3E0FCBCB9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15" y="9384"/>
            <a:ext cx="6900729" cy="6858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AE3FC3A-E6FC-9647-AABB-2F1C077FC6A2}"/>
              </a:ext>
            </a:extLst>
          </p:cNvPr>
          <p:cNvSpPr/>
          <p:nvPr/>
        </p:nvSpPr>
        <p:spPr>
          <a:xfrm rot="5400000">
            <a:off x="7263321" y="1098387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03F38CB-AB1F-CD4F-A906-F518E6B06909}"/>
              </a:ext>
            </a:extLst>
          </p:cNvPr>
          <p:cNvSpPr txBox="1">
            <a:spLocks/>
          </p:cNvSpPr>
          <p:nvPr/>
        </p:nvSpPr>
        <p:spPr>
          <a:xfrm>
            <a:off x="228599" y="27709"/>
            <a:ext cx="3455677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People 2019-2020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8E12290-7DE6-7444-B7C7-2E6563F8F7D8}"/>
              </a:ext>
            </a:extLst>
          </p:cNvPr>
          <p:cNvSpPr txBox="1">
            <a:spLocks/>
          </p:cNvSpPr>
          <p:nvPr/>
        </p:nvSpPr>
        <p:spPr>
          <a:xfrm>
            <a:off x="3845926" y="6032835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FF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 flipV="1">
            <a:off x="4267200" y="5296642"/>
            <a:ext cx="629353" cy="8158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B0FA0F3-4B13-5F44-960D-60254AF9FF9D}"/>
              </a:ext>
            </a:extLst>
          </p:cNvPr>
          <p:cNvSpPr txBox="1">
            <a:spLocks/>
          </p:cNvSpPr>
          <p:nvPr/>
        </p:nvSpPr>
        <p:spPr>
          <a:xfrm>
            <a:off x="839003" y="5809528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66F4C9C-E8C0-C147-B025-0066289F927C}"/>
              </a:ext>
            </a:extLst>
          </p:cNvPr>
          <p:cNvCxnSpPr>
            <a:cxnSpLocks/>
          </p:cNvCxnSpPr>
          <p:nvPr/>
        </p:nvCxnSpPr>
        <p:spPr>
          <a:xfrm flipV="1">
            <a:off x="1379767" y="4642290"/>
            <a:ext cx="1303488" cy="14701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00356BE-FF74-E840-9409-79ACFCFDB3BB}"/>
              </a:ext>
            </a:extLst>
          </p:cNvPr>
          <p:cNvCxnSpPr>
            <a:cxnSpLocks/>
          </p:cNvCxnSpPr>
          <p:nvPr/>
        </p:nvCxnSpPr>
        <p:spPr>
          <a:xfrm flipV="1">
            <a:off x="2052354" y="2299811"/>
            <a:ext cx="1700036" cy="1904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84248FCF-27C1-BC4E-B304-B680DF8D6FE2}"/>
              </a:ext>
            </a:extLst>
          </p:cNvPr>
          <p:cNvSpPr txBox="1">
            <a:spLocks/>
          </p:cNvSpPr>
          <p:nvPr/>
        </p:nvSpPr>
        <p:spPr>
          <a:xfrm>
            <a:off x="991047" y="2223436"/>
            <a:ext cx="1125514" cy="5924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Coaching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F45B2E8-CCA0-3F4D-97EA-7AAC8507339B}"/>
              </a:ext>
            </a:extLst>
          </p:cNvPr>
          <p:cNvCxnSpPr>
            <a:cxnSpLocks/>
          </p:cNvCxnSpPr>
          <p:nvPr/>
        </p:nvCxnSpPr>
        <p:spPr>
          <a:xfrm>
            <a:off x="1117895" y="1699493"/>
            <a:ext cx="1396705" cy="3981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108C3A0E-029D-4B49-A695-2A775E1F8225}"/>
              </a:ext>
            </a:extLst>
          </p:cNvPr>
          <p:cNvSpPr txBox="1">
            <a:spLocks/>
          </p:cNvSpPr>
          <p:nvPr/>
        </p:nvSpPr>
        <p:spPr>
          <a:xfrm>
            <a:off x="488819" y="1116629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HTSAS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F14A9F9-7BED-404F-96A3-03248C608C9B}"/>
              </a:ext>
            </a:extLst>
          </p:cNvPr>
          <p:cNvCxnSpPr>
            <a:cxnSpLocks/>
          </p:cNvCxnSpPr>
          <p:nvPr/>
        </p:nvCxnSpPr>
        <p:spPr>
          <a:xfrm flipH="1" flipV="1">
            <a:off x="6388723" y="2694160"/>
            <a:ext cx="1095497" cy="2353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D35A82D5-A1C2-9C4C-81AE-FCD9A14B0721}"/>
              </a:ext>
            </a:extLst>
          </p:cNvPr>
          <p:cNvSpPr txBox="1">
            <a:spLocks/>
          </p:cNvSpPr>
          <p:nvPr/>
        </p:nvSpPr>
        <p:spPr>
          <a:xfrm>
            <a:off x="6770514" y="5985961"/>
            <a:ext cx="136826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BC Apps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E83B7176-1366-B646-9ED6-A1BFC0E43929}"/>
              </a:ext>
            </a:extLst>
          </p:cNvPr>
          <p:cNvSpPr txBox="1">
            <a:spLocks/>
          </p:cNvSpPr>
          <p:nvPr/>
        </p:nvSpPr>
        <p:spPr>
          <a:xfrm>
            <a:off x="7221478" y="4996763"/>
            <a:ext cx="12847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BC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7E00935-A898-8D47-BA4C-33888DECB283}"/>
              </a:ext>
            </a:extLst>
          </p:cNvPr>
          <p:cNvCxnSpPr>
            <a:cxnSpLocks/>
          </p:cNvCxnSpPr>
          <p:nvPr/>
        </p:nvCxnSpPr>
        <p:spPr>
          <a:xfrm flipH="1" flipV="1">
            <a:off x="5922464" y="3325977"/>
            <a:ext cx="1097391" cy="27864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F63B158-48D5-DA4E-AA6F-046FCDD941BE}"/>
              </a:ext>
            </a:extLst>
          </p:cNvPr>
          <p:cNvCxnSpPr>
            <a:cxnSpLocks/>
          </p:cNvCxnSpPr>
          <p:nvPr/>
        </p:nvCxnSpPr>
        <p:spPr>
          <a:xfrm flipH="1" flipV="1">
            <a:off x="6096001" y="1627802"/>
            <a:ext cx="1770307" cy="6021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7669970" y="31176"/>
            <a:ext cx="1125514" cy="81578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SLP Apps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55AE13B-C5E6-8A4C-93D8-EABA90BD3374}"/>
              </a:ext>
            </a:extLst>
          </p:cNvPr>
          <p:cNvCxnSpPr>
            <a:cxnSpLocks/>
          </p:cNvCxnSpPr>
          <p:nvPr/>
        </p:nvCxnSpPr>
        <p:spPr>
          <a:xfrm flipH="1">
            <a:off x="5643984" y="435599"/>
            <a:ext cx="1935673" cy="8240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7500240" y="2057343"/>
            <a:ext cx="158152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Apps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580E4A2-04F8-B74C-94E6-BC1304AD50F3}"/>
              </a:ext>
            </a:extLst>
          </p:cNvPr>
          <p:cNvCxnSpPr>
            <a:cxnSpLocks/>
          </p:cNvCxnSpPr>
          <p:nvPr/>
        </p:nvCxnSpPr>
        <p:spPr>
          <a:xfrm flipH="1">
            <a:off x="5901411" y="1006906"/>
            <a:ext cx="1659673" cy="4368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AA0D6FD0-4505-7440-8122-A8CB142B3BB8}"/>
              </a:ext>
            </a:extLst>
          </p:cNvPr>
          <p:cNvSpPr txBox="1">
            <a:spLocks/>
          </p:cNvSpPr>
          <p:nvPr/>
        </p:nvSpPr>
        <p:spPr>
          <a:xfrm>
            <a:off x="7601237" y="712032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Sprint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1F3CF63-B0CC-5949-8885-ABECA14242AB}"/>
              </a:ext>
            </a:extLst>
          </p:cNvPr>
          <p:cNvCxnSpPr>
            <a:cxnSpLocks/>
          </p:cNvCxnSpPr>
          <p:nvPr/>
        </p:nvCxnSpPr>
        <p:spPr>
          <a:xfrm flipH="1">
            <a:off x="5543736" y="283356"/>
            <a:ext cx="552264" cy="6211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B4C7ADCA-89FF-9F44-AC00-4E9CAE2DB5D2}"/>
              </a:ext>
            </a:extLst>
          </p:cNvPr>
          <p:cNvSpPr txBox="1">
            <a:spLocks/>
          </p:cNvSpPr>
          <p:nvPr/>
        </p:nvSpPr>
        <p:spPr>
          <a:xfrm>
            <a:off x="6143233" y="-61645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SLP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389FE1D-EFCE-4A42-BE2D-DFA4DE95802C}"/>
              </a:ext>
            </a:extLst>
          </p:cNvPr>
          <p:cNvSpPr/>
          <p:nvPr/>
        </p:nvSpPr>
        <p:spPr>
          <a:xfrm rot="5400000">
            <a:off x="976218" y="-844864"/>
            <a:ext cx="283355" cy="19730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ontent Placeholder 3">
            <a:extLst>
              <a:ext uri="{FF2B5EF4-FFF2-40B4-BE49-F238E27FC236}">
                <a16:creationId xmlns:a16="http://schemas.microsoft.com/office/drawing/2014/main" id="{CB426CD0-FE17-694A-820E-91A1CBDEB1EC}"/>
              </a:ext>
            </a:extLst>
          </p:cNvPr>
          <p:cNvSpPr txBox="1">
            <a:spLocks/>
          </p:cNvSpPr>
          <p:nvPr/>
        </p:nvSpPr>
        <p:spPr>
          <a:xfrm>
            <a:off x="1357554" y="4556745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(67.2%)</a:t>
            </a:r>
          </a:p>
        </p:txBody>
      </p:sp>
      <p:sp>
        <p:nvSpPr>
          <p:cNvPr id="49" name="Content Placeholder 3">
            <a:extLst>
              <a:ext uri="{FF2B5EF4-FFF2-40B4-BE49-F238E27FC236}">
                <a16:creationId xmlns:a16="http://schemas.microsoft.com/office/drawing/2014/main" id="{FDC4557E-4943-1645-A354-C5F6304E0474}"/>
              </a:ext>
            </a:extLst>
          </p:cNvPr>
          <p:cNvSpPr txBox="1">
            <a:spLocks/>
          </p:cNvSpPr>
          <p:nvPr/>
        </p:nvSpPr>
        <p:spPr>
          <a:xfrm>
            <a:off x="3312227" y="1371752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(43.0%)</a:t>
            </a:r>
          </a:p>
        </p:txBody>
      </p:sp>
      <p:sp>
        <p:nvSpPr>
          <p:cNvPr id="50" name="Content Placeholder 3">
            <a:extLst>
              <a:ext uri="{FF2B5EF4-FFF2-40B4-BE49-F238E27FC236}">
                <a16:creationId xmlns:a16="http://schemas.microsoft.com/office/drawing/2014/main" id="{3FEE5869-1C48-3A49-AC15-343D70A066CD}"/>
              </a:ext>
            </a:extLst>
          </p:cNvPr>
          <p:cNvSpPr txBox="1">
            <a:spLocks/>
          </p:cNvSpPr>
          <p:nvPr/>
        </p:nvSpPr>
        <p:spPr>
          <a:xfrm>
            <a:off x="4885517" y="5790796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(48.9%)</a:t>
            </a:r>
          </a:p>
        </p:txBody>
      </p:sp>
      <p:sp>
        <p:nvSpPr>
          <p:cNvPr id="51" name="Content Placeholder 3">
            <a:extLst>
              <a:ext uri="{FF2B5EF4-FFF2-40B4-BE49-F238E27FC236}">
                <a16:creationId xmlns:a16="http://schemas.microsoft.com/office/drawing/2014/main" id="{165E0215-0BCD-8748-8EB4-E5982A31E5B3}"/>
              </a:ext>
            </a:extLst>
          </p:cNvPr>
          <p:cNvSpPr txBox="1">
            <a:spLocks/>
          </p:cNvSpPr>
          <p:nvPr/>
        </p:nvSpPr>
        <p:spPr>
          <a:xfrm>
            <a:off x="6187100" y="3653254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(22.7%)</a:t>
            </a:r>
          </a:p>
        </p:txBody>
      </p:sp>
      <p:pic>
        <p:nvPicPr>
          <p:cNvPr id="35" name="Picture 3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065985F-29B7-5B42-8E46-70C1F1F97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017" y="3309516"/>
            <a:ext cx="1223200" cy="123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06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096000" y="5892230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9EED3369-CB43-5B49-A72F-B358B1C56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10045" y="-495609"/>
            <a:ext cx="6839339" cy="780937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FC357374-C23D-504D-9CDF-97DD1A904894}"/>
              </a:ext>
            </a:extLst>
          </p:cNvPr>
          <p:cNvSpPr/>
          <p:nvPr/>
        </p:nvSpPr>
        <p:spPr>
          <a:xfrm rot="5400000">
            <a:off x="864123" y="5509975"/>
            <a:ext cx="516511" cy="19730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37CDAB-66B2-5C42-823B-AAE97F5DEF0D}"/>
              </a:ext>
            </a:extLst>
          </p:cNvPr>
          <p:cNvSpPr/>
          <p:nvPr/>
        </p:nvSpPr>
        <p:spPr>
          <a:xfrm rot="5400000">
            <a:off x="7523227" y="70137"/>
            <a:ext cx="1340368" cy="139464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AE3FC3A-E6FC-9647-AABB-2F1C077FC6A2}"/>
              </a:ext>
            </a:extLst>
          </p:cNvPr>
          <p:cNvSpPr/>
          <p:nvPr/>
        </p:nvSpPr>
        <p:spPr>
          <a:xfrm rot="5400000">
            <a:off x="7263321" y="1098387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03F38CB-AB1F-CD4F-A906-F518E6B06909}"/>
              </a:ext>
            </a:extLst>
          </p:cNvPr>
          <p:cNvSpPr txBox="1">
            <a:spLocks/>
          </p:cNvSpPr>
          <p:nvPr/>
        </p:nvSpPr>
        <p:spPr>
          <a:xfrm>
            <a:off x="96375" y="149501"/>
            <a:ext cx="3455677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People </a:t>
            </a:r>
          </a:p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2020-2021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8E12290-7DE6-7444-B7C7-2E6563F8F7D8}"/>
              </a:ext>
            </a:extLst>
          </p:cNvPr>
          <p:cNvSpPr txBox="1">
            <a:spLocks/>
          </p:cNvSpPr>
          <p:nvPr/>
        </p:nvSpPr>
        <p:spPr>
          <a:xfrm>
            <a:off x="2863387" y="6060986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FF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 flipV="1">
            <a:off x="3300003" y="5346833"/>
            <a:ext cx="911050" cy="8564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B0FA0F3-4B13-5F44-960D-60254AF9FF9D}"/>
              </a:ext>
            </a:extLst>
          </p:cNvPr>
          <p:cNvSpPr txBox="1">
            <a:spLocks/>
          </p:cNvSpPr>
          <p:nvPr/>
        </p:nvSpPr>
        <p:spPr>
          <a:xfrm>
            <a:off x="743448" y="5901882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66F4C9C-E8C0-C147-B025-0066289F927C}"/>
              </a:ext>
            </a:extLst>
          </p:cNvPr>
          <p:cNvCxnSpPr>
            <a:cxnSpLocks/>
          </p:cNvCxnSpPr>
          <p:nvPr/>
        </p:nvCxnSpPr>
        <p:spPr>
          <a:xfrm flipV="1">
            <a:off x="1206421" y="4611750"/>
            <a:ext cx="1303488" cy="14701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00356BE-FF74-E840-9409-79ACFCFDB3BB}"/>
              </a:ext>
            </a:extLst>
          </p:cNvPr>
          <p:cNvCxnSpPr>
            <a:cxnSpLocks/>
          </p:cNvCxnSpPr>
          <p:nvPr/>
        </p:nvCxnSpPr>
        <p:spPr>
          <a:xfrm flipV="1">
            <a:off x="1553804" y="2007373"/>
            <a:ext cx="2292122" cy="9662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84248FCF-27C1-BC4E-B304-B680DF8D6FE2}"/>
              </a:ext>
            </a:extLst>
          </p:cNvPr>
          <p:cNvSpPr txBox="1">
            <a:spLocks/>
          </p:cNvSpPr>
          <p:nvPr/>
        </p:nvSpPr>
        <p:spPr>
          <a:xfrm>
            <a:off x="505426" y="2753228"/>
            <a:ext cx="1125514" cy="5924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Coaching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F45B2E8-CCA0-3F4D-97EA-7AAC8507339B}"/>
              </a:ext>
            </a:extLst>
          </p:cNvPr>
          <p:cNvCxnSpPr>
            <a:cxnSpLocks/>
          </p:cNvCxnSpPr>
          <p:nvPr/>
        </p:nvCxnSpPr>
        <p:spPr>
          <a:xfrm>
            <a:off x="1117895" y="1699493"/>
            <a:ext cx="1594268" cy="6157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108C3A0E-029D-4B49-A695-2A775E1F8225}"/>
              </a:ext>
            </a:extLst>
          </p:cNvPr>
          <p:cNvSpPr txBox="1">
            <a:spLocks/>
          </p:cNvSpPr>
          <p:nvPr/>
        </p:nvSpPr>
        <p:spPr>
          <a:xfrm>
            <a:off x="273237" y="1116659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HTSAS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F14A9F9-7BED-404F-96A3-03248C608C9B}"/>
              </a:ext>
            </a:extLst>
          </p:cNvPr>
          <p:cNvCxnSpPr>
            <a:cxnSpLocks/>
          </p:cNvCxnSpPr>
          <p:nvPr/>
        </p:nvCxnSpPr>
        <p:spPr>
          <a:xfrm flipH="1" flipV="1">
            <a:off x="7020387" y="4303942"/>
            <a:ext cx="897878" cy="10428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D35A82D5-A1C2-9C4C-81AE-FCD9A14B0721}"/>
              </a:ext>
            </a:extLst>
          </p:cNvPr>
          <p:cNvSpPr txBox="1">
            <a:spLocks/>
          </p:cNvSpPr>
          <p:nvPr/>
        </p:nvSpPr>
        <p:spPr>
          <a:xfrm>
            <a:off x="5027025" y="-24041"/>
            <a:ext cx="136826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BC Apps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E83B7176-1366-B646-9ED6-A1BFC0E43929}"/>
              </a:ext>
            </a:extLst>
          </p:cNvPr>
          <p:cNvSpPr txBox="1">
            <a:spLocks/>
          </p:cNvSpPr>
          <p:nvPr/>
        </p:nvSpPr>
        <p:spPr>
          <a:xfrm>
            <a:off x="8112780" y="4146413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BC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7E00935-A898-8D47-BA4C-33888DECB283}"/>
              </a:ext>
            </a:extLst>
          </p:cNvPr>
          <p:cNvCxnSpPr>
            <a:cxnSpLocks/>
          </p:cNvCxnSpPr>
          <p:nvPr/>
        </p:nvCxnSpPr>
        <p:spPr>
          <a:xfrm flipH="1" flipV="1">
            <a:off x="6777064" y="5450812"/>
            <a:ext cx="213773" cy="6683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F63B158-48D5-DA4E-AA6F-046FCDD941BE}"/>
              </a:ext>
            </a:extLst>
          </p:cNvPr>
          <p:cNvCxnSpPr>
            <a:cxnSpLocks/>
          </p:cNvCxnSpPr>
          <p:nvPr/>
        </p:nvCxnSpPr>
        <p:spPr>
          <a:xfrm flipH="1">
            <a:off x="6141418" y="826580"/>
            <a:ext cx="1858190" cy="29503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5313697" y="6183634"/>
            <a:ext cx="1125514" cy="81578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SLP Apps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55AE13B-C5E6-8A4C-93D8-EABA90BD3374}"/>
              </a:ext>
            </a:extLst>
          </p:cNvPr>
          <p:cNvCxnSpPr>
            <a:cxnSpLocks/>
          </p:cNvCxnSpPr>
          <p:nvPr/>
        </p:nvCxnSpPr>
        <p:spPr>
          <a:xfrm>
            <a:off x="5641970" y="601741"/>
            <a:ext cx="553978" cy="13197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7484220" y="197981"/>
            <a:ext cx="158152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Apps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580E4A2-04F8-B74C-94E6-BC1304AD50F3}"/>
              </a:ext>
            </a:extLst>
          </p:cNvPr>
          <p:cNvCxnSpPr>
            <a:cxnSpLocks/>
          </p:cNvCxnSpPr>
          <p:nvPr/>
        </p:nvCxnSpPr>
        <p:spPr>
          <a:xfrm flipH="1" flipV="1">
            <a:off x="7148354" y="3422059"/>
            <a:ext cx="1163392" cy="7775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AA0D6FD0-4505-7440-8122-A8CB142B3BB8}"/>
              </a:ext>
            </a:extLst>
          </p:cNvPr>
          <p:cNvSpPr txBox="1">
            <a:spLocks/>
          </p:cNvSpPr>
          <p:nvPr/>
        </p:nvSpPr>
        <p:spPr>
          <a:xfrm>
            <a:off x="7890278" y="5279230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Sprint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1F3CF63-B0CC-5949-8885-ABECA14242AB}"/>
              </a:ext>
            </a:extLst>
          </p:cNvPr>
          <p:cNvCxnSpPr>
            <a:cxnSpLocks/>
          </p:cNvCxnSpPr>
          <p:nvPr/>
        </p:nvCxnSpPr>
        <p:spPr>
          <a:xfrm flipV="1">
            <a:off x="5604507" y="4777434"/>
            <a:ext cx="209219" cy="14777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B4C7ADCA-89FF-9F44-AC00-4E9CAE2DB5D2}"/>
              </a:ext>
            </a:extLst>
          </p:cNvPr>
          <p:cNvSpPr txBox="1">
            <a:spLocks/>
          </p:cNvSpPr>
          <p:nvPr/>
        </p:nvSpPr>
        <p:spPr>
          <a:xfrm>
            <a:off x="7022003" y="5857390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SLP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389FE1D-EFCE-4A42-BE2D-DFA4DE95802C}"/>
              </a:ext>
            </a:extLst>
          </p:cNvPr>
          <p:cNvSpPr/>
          <p:nvPr/>
        </p:nvSpPr>
        <p:spPr>
          <a:xfrm rot="5400000">
            <a:off x="976218" y="-844864"/>
            <a:ext cx="283355" cy="19730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ontent Placeholder 3">
            <a:extLst>
              <a:ext uri="{FF2B5EF4-FFF2-40B4-BE49-F238E27FC236}">
                <a16:creationId xmlns:a16="http://schemas.microsoft.com/office/drawing/2014/main" id="{A0F89BC2-59FE-AC4F-8DDC-D6A6A086F081}"/>
              </a:ext>
            </a:extLst>
          </p:cNvPr>
          <p:cNvSpPr txBox="1">
            <a:spLocks/>
          </p:cNvSpPr>
          <p:nvPr/>
        </p:nvSpPr>
        <p:spPr>
          <a:xfrm>
            <a:off x="4089098" y="6042305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(44.7%)</a:t>
            </a:r>
          </a:p>
        </p:txBody>
      </p:sp>
      <p:sp>
        <p:nvSpPr>
          <p:cNvPr id="50" name="Content Placeholder 3">
            <a:extLst>
              <a:ext uri="{FF2B5EF4-FFF2-40B4-BE49-F238E27FC236}">
                <a16:creationId xmlns:a16="http://schemas.microsoft.com/office/drawing/2014/main" id="{4441CD8F-F7FD-B24C-B9B7-2828EA785817}"/>
              </a:ext>
            </a:extLst>
          </p:cNvPr>
          <p:cNvSpPr txBox="1">
            <a:spLocks/>
          </p:cNvSpPr>
          <p:nvPr/>
        </p:nvSpPr>
        <p:spPr>
          <a:xfrm>
            <a:off x="1225735" y="4696978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(66.9%)</a:t>
            </a:r>
          </a:p>
        </p:txBody>
      </p:sp>
      <p:sp>
        <p:nvSpPr>
          <p:cNvPr id="51" name="Content Placeholder 3">
            <a:extLst>
              <a:ext uri="{FF2B5EF4-FFF2-40B4-BE49-F238E27FC236}">
                <a16:creationId xmlns:a16="http://schemas.microsoft.com/office/drawing/2014/main" id="{27F6BBAC-0E76-6341-ADB0-7F544FE6B563}"/>
              </a:ext>
            </a:extLst>
          </p:cNvPr>
          <p:cNvSpPr txBox="1">
            <a:spLocks/>
          </p:cNvSpPr>
          <p:nvPr/>
        </p:nvSpPr>
        <p:spPr>
          <a:xfrm>
            <a:off x="907053" y="2025751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(13.6%)</a:t>
            </a:r>
          </a:p>
        </p:txBody>
      </p:sp>
      <p:sp>
        <p:nvSpPr>
          <p:cNvPr id="52" name="Content Placeholder 3">
            <a:extLst>
              <a:ext uri="{FF2B5EF4-FFF2-40B4-BE49-F238E27FC236}">
                <a16:creationId xmlns:a16="http://schemas.microsoft.com/office/drawing/2014/main" id="{6A579DF5-2542-2E4F-B2C4-E86FCDF1BEDD}"/>
              </a:ext>
            </a:extLst>
          </p:cNvPr>
          <p:cNvSpPr txBox="1">
            <a:spLocks/>
          </p:cNvSpPr>
          <p:nvPr/>
        </p:nvSpPr>
        <p:spPr>
          <a:xfrm>
            <a:off x="3098457" y="771304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(35.9%)</a:t>
            </a:r>
          </a:p>
        </p:txBody>
      </p:sp>
      <p:sp>
        <p:nvSpPr>
          <p:cNvPr id="53" name="Content Placeholder 3">
            <a:extLst>
              <a:ext uri="{FF2B5EF4-FFF2-40B4-BE49-F238E27FC236}">
                <a16:creationId xmlns:a16="http://schemas.microsoft.com/office/drawing/2014/main" id="{961741A0-F150-3A45-9082-1D37F3DB26E3}"/>
              </a:ext>
            </a:extLst>
          </p:cNvPr>
          <p:cNvSpPr txBox="1">
            <a:spLocks/>
          </p:cNvSpPr>
          <p:nvPr/>
        </p:nvSpPr>
        <p:spPr>
          <a:xfrm>
            <a:off x="6372219" y="1083733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(17.1%)</a:t>
            </a:r>
          </a:p>
        </p:txBody>
      </p:sp>
      <p:pic>
        <p:nvPicPr>
          <p:cNvPr id="35" name="Picture 3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D112E15-3409-ED45-96B8-742D06592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4874" y="1330504"/>
            <a:ext cx="1223200" cy="123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978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096000" y="5892230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C39AD-7852-5B48-BB99-68D4ED058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953165" y="0"/>
            <a:ext cx="7810776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FC357374-C23D-504D-9CDF-97DD1A904894}"/>
              </a:ext>
            </a:extLst>
          </p:cNvPr>
          <p:cNvSpPr/>
          <p:nvPr/>
        </p:nvSpPr>
        <p:spPr>
          <a:xfrm rot="5400000">
            <a:off x="864123" y="5509975"/>
            <a:ext cx="516511" cy="19730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37CDAB-66B2-5C42-823B-AAE97F5DEF0D}"/>
              </a:ext>
            </a:extLst>
          </p:cNvPr>
          <p:cNvSpPr/>
          <p:nvPr/>
        </p:nvSpPr>
        <p:spPr>
          <a:xfrm rot="5400000">
            <a:off x="7523227" y="70137"/>
            <a:ext cx="1340368" cy="139464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AE3FC3A-E6FC-9647-AABB-2F1C077FC6A2}"/>
              </a:ext>
            </a:extLst>
          </p:cNvPr>
          <p:cNvSpPr/>
          <p:nvPr/>
        </p:nvSpPr>
        <p:spPr>
          <a:xfrm rot="5400000">
            <a:off x="7263321" y="1098387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8E12290-7DE6-7444-B7C7-2E6563F8F7D8}"/>
              </a:ext>
            </a:extLst>
          </p:cNvPr>
          <p:cNvSpPr txBox="1">
            <a:spLocks/>
          </p:cNvSpPr>
          <p:nvPr/>
        </p:nvSpPr>
        <p:spPr>
          <a:xfrm>
            <a:off x="1734976" y="802792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FF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>
            <a:off x="2237204" y="1215122"/>
            <a:ext cx="1591191" cy="3015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6B0FA0F3-4B13-5F44-960D-60254AF9FF9D}"/>
              </a:ext>
            </a:extLst>
          </p:cNvPr>
          <p:cNvSpPr txBox="1">
            <a:spLocks/>
          </p:cNvSpPr>
          <p:nvPr/>
        </p:nvSpPr>
        <p:spPr>
          <a:xfrm>
            <a:off x="380059" y="3876928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66F4C9C-E8C0-C147-B025-0066289F927C}"/>
              </a:ext>
            </a:extLst>
          </p:cNvPr>
          <p:cNvCxnSpPr>
            <a:cxnSpLocks/>
          </p:cNvCxnSpPr>
          <p:nvPr/>
        </p:nvCxnSpPr>
        <p:spPr>
          <a:xfrm flipV="1">
            <a:off x="952618" y="3535342"/>
            <a:ext cx="2107075" cy="6434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00356BE-FF74-E840-9409-79ACFCFDB3BB}"/>
              </a:ext>
            </a:extLst>
          </p:cNvPr>
          <p:cNvCxnSpPr>
            <a:cxnSpLocks/>
          </p:cNvCxnSpPr>
          <p:nvPr/>
        </p:nvCxnSpPr>
        <p:spPr>
          <a:xfrm flipV="1">
            <a:off x="1540527" y="4952536"/>
            <a:ext cx="3460784" cy="390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84248FCF-27C1-BC4E-B304-B680DF8D6FE2}"/>
              </a:ext>
            </a:extLst>
          </p:cNvPr>
          <p:cNvSpPr txBox="1">
            <a:spLocks/>
          </p:cNvSpPr>
          <p:nvPr/>
        </p:nvSpPr>
        <p:spPr>
          <a:xfrm>
            <a:off x="415013" y="5034295"/>
            <a:ext cx="1125514" cy="5924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Coaching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F45B2E8-CCA0-3F4D-97EA-7AAC8507339B}"/>
              </a:ext>
            </a:extLst>
          </p:cNvPr>
          <p:cNvCxnSpPr>
            <a:cxnSpLocks/>
          </p:cNvCxnSpPr>
          <p:nvPr/>
        </p:nvCxnSpPr>
        <p:spPr>
          <a:xfrm flipV="1">
            <a:off x="2656812" y="5480000"/>
            <a:ext cx="1507427" cy="7427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108C3A0E-029D-4B49-A695-2A775E1F8225}"/>
              </a:ext>
            </a:extLst>
          </p:cNvPr>
          <p:cNvSpPr txBox="1">
            <a:spLocks/>
          </p:cNvSpPr>
          <p:nvPr/>
        </p:nvSpPr>
        <p:spPr>
          <a:xfrm>
            <a:off x="1677572" y="5961440"/>
            <a:ext cx="100445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HTSAS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F14A9F9-7BED-404F-96A3-03248C608C9B}"/>
              </a:ext>
            </a:extLst>
          </p:cNvPr>
          <p:cNvCxnSpPr>
            <a:cxnSpLocks/>
          </p:cNvCxnSpPr>
          <p:nvPr/>
        </p:nvCxnSpPr>
        <p:spPr>
          <a:xfrm flipH="1">
            <a:off x="7420059" y="1632265"/>
            <a:ext cx="976456" cy="14186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D35A82D5-A1C2-9C4C-81AE-FCD9A14B0721}"/>
              </a:ext>
            </a:extLst>
          </p:cNvPr>
          <p:cNvSpPr txBox="1">
            <a:spLocks/>
          </p:cNvSpPr>
          <p:nvPr/>
        </p:nvSpPr>
        <p:spPr>
          <a:xfrm>
            <a:off x="4618589" y="20263"/>
            <a:ext cx="136826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BC Apps</a:t>
            </a:r>
          </a:p>
        </p:txBody>
      </p: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E83B7176-1366-B646-9ED6-A1BFC0E43929}"/>
              </a:ext>
            </a:extLst>
          </p:cNvPr>
          <p:cNvSpPr txBox="1">
            <a:spLocks/>
          </p:cNvSpPr>
          <p:nvPr/>
        </p:nvSpPr>
        <p:spPr>
          <a:xfrm>
            <a:off x="5848278" y="141678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BC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7E00935-A898-8D47-BA4C-33888DECB283}"/>
              </a:ext>
            </a:extLst>
          </p:cNvPr>
          <p:cNvCxnSpPr>
            <a:cxnSpLocks/>
          </p:cNvCxnSpPr>
          <p:nvPr/>
        </p:nvCxnSpPr>
        <p:spPr>
          <a:xfrm flipV="1">
            <a:off x="7026486" y="4235390"/>
            <a:ext cx="237588" cy="14622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F63B158-48D5-DA4E-AA6F-046FCDD941BE}"/>
              </a:ext>
            </a:extLst>
          </p:cNvPr>
          <p:cNvCxnSpPr>
            <a:cxnSpLocks/>
          </p:cNvCxnSpPr>
          <p:nvPr/>
        </p:nvCxnSpPr>
        <p:spPr>
          <a:xfrm flipH="1">
            <a:off x="7188452" y="720914"/>
            <a:ext cx="327212" cy="28420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6608622" y="5657514"/>
            <a:ext cx="1125514" cy="81578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SLP Apps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55AE13B-C5E6-8A4C-93D8-EABA90BD3374}"/>
              </a:ext>
            </a:extLst>
          </p:cNvPr>
          <p:cNvCxnSpPr>
            <a:cxnSpLocks/>
          </p:cNvCxnSpPr>
          <p:nvPr/>
        </p:nvCxnSpPr>
        <p:spPr>
          <a:xfrm>
            <a:off x="5188874" y="595905"/>
            <a:ext cx="682091" cy="16834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6905948" y="60975"/>
            <a:ext cx="158152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Apps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580E4A2-04F8-B74C-94E6-BC1304AD50F3}"/>
              </a:ext>
            </a:extLst>
          </p:cNvPr>
          <p:cNvCxnSpPr>
            <a:cxnSpLocks/>
          </p:cNvCxnSpPr>
          <p:nvPr/>
        </p:nvCxnSpPr>
        <p:spPr>
          <a:xfrm>
            <a:off x="6469061" y="860167"/>
            <a:ext cx="268813" cy="13697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5" name="Content Placeholder 3">
            <a:extLst>
              <a:ext uri="{FF2B5EF4-FFF2-40B4-BE49-F238E27FC236}">
                <a16:creationId xmlns:a16="http://schemas.microsoft.com/office/drawing/2014/main" id="{AA0D6FD0-4505-7440-8122-A8CB142B3BB8}"/>
              </a:ext>
            </a:extLst>
          </p:cNvPr>
          <p:cNvSpPr txBox="1">
            <a:spLocks/>
          </p:cNvSpPr>
          <p:nvPr/>
        </p:nvSpPr>
        <p:spPr>
          <a:xfrm>
            <a:off x="7874172" y="809946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Sprint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1F3CF63-B0CC-5949-8885-ABECA14242AB}"/>
              </a:ext>
            </a:extLst>
          </p:cNvPr>
          <p:cNvCxnSpPr>
            <a:cxnSpLocks/>
          </p:cNvCxnSpPr>
          <p:nvPr/>
        </p:nvCxnSpPr>
        <p:spPr>
          <a:xfrm flipH="1" flipV="1">
            <a:off x="7427354" y="3757579"/>
            <a:ext cx="1169467" cy="15044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8" name="Content Placeholder 3">
            <a:extLst>
              <a:ext uri="{FF2B5EF4-FFF2-40B4-BE49-F238E27FC236}">
                <a16:creationId xmlns:a16="http://schemas.microsoft.com/office/drawing/2014/main" id="{B4C7ADCA-89FF-9F44-AC00-4E9CAE2DB5D2}"/>
              </a:ext>
            </a:extLst>
          </p:cNvPr>
          <p:cNvSpPr txBox="1">
            <a:spLocks/>
          </p:cNvSpPr>
          <p:nvPr/>
        </p:nvSpPr>
        <p:spPr>
          <a:xfrm>
            <a:off x="8074923" y="5289975"/>
            <a:ext cx="1125514" cy="73507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2100" dirty="0"/>
              <a:t>SLP</a:t>
            </a:r>
            <a:r>
              <a:rPr lang="en-US" sz="1800" dirty="0"/>
              <a:t> 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Participants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389FE1D-EFCE-4A42-BE2D-DFA4DE95802C}"/>
              </a:ext>
            </a:extLst>
          </p:cNvPr>
          <p:cNvSpPr/>
          <p:nvPr/>
        </p:nvSpPr>
        <p:spPr>
          <a:xfrm rot="5400000">
            <a:off x="976218" y="-844864"/>
            <a:ext cx="283355" cy="19730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ontent Placeholder 3">
            <a:extLst>
              <a:ext uri="{FF2B5EF4-FFF2-40B4-BE49-F238E27FC236}">
                <a16:creationId xmlns:a16="http://schemas.microsoft.com/office/drawing/2014/main" id="{B8BAC932-A5A1-2045-92AF-49C6DCE89C10}"/>
              </a:ext>
            </a:extLst>
          </p:cNvPr>
          <p:cNvSpPr txBox="1">
            <a:spLocks/>
          </p:cNvSpPr>
          <p:nvPr/>
        </p:nvSpPr>
        <p:spPr>
          <a:xfrm>
            <a:off x="3214525" y="538418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(38.0%)</a:t>
            </a:r>
          </a:p>
        </p:txBody>
      </p:sp>
      <p:sp>
        <p:nvSpPr>
          <p:cNvPr id="50" name="Content Placeholder 3">
            <a:extLst>
              <a:ext uri="{FF2B5EF4-FFF2-40B4-BE49-F238E27FC236}">
                <a16:creationId xmlns:a16="http://schemas.microsoft.com/office/drawing/2014/main" id="{3A72536E-0A7E-0F4B-B93C-AE10B3D6CD3F}"/>
              </a:ext>
            </a:extLst>
          </p:cNvPr>
          <p:cNvSpPr txBox="1">
            <a:spLocks/>
          </p:cNvSpPr>
          <p:nvPr/>
        </p:nvSpPr>
        <p:spPr>
          <a:xfrm>
            <a:off x="1609128" y="3285534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(54.9%)</a:t>
            </a:r>
          </a:p>
        </p:txBody>
      </p:sp>
      <p:sp>
        <p:nvSpPr>
          <p:cNvPr id="51" name="Content Placeholder 3">
            <a:extLst>
              <a:ext uri="{FF2B5EF4-FFF2-40B4-BE49-F238E27FC236}">
                <a16:creationId xmlns:a16="http://schemas.microsoft.com/office/drawing/2014/main" id="{2CAC7759-1EA0-0F4E-9714-9E88ADADF5AF}"/>
              </a:ext>
            </a:extLst>
          </p:cNvPr>
          <p:cNvSpPr txBox="1">
            <a:spLocks/>
          </p:cNvSpPr>
          <p:nvPr/>
        </p:nvSpPr>
        <p:spPr>
          <a:xfrm>
            <a:off x="3148838" y="6128448"/>
            <a:ext cx="725185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(5.2%)</a:t>
            </a:r>
          </a:p>
        </p:txBody>
      </p:sp>
      <p:sp>
        <p:nvSpPr>
          <p:cNvPr id="52" name="Content Placeholder 3">
            <a:extLst>
              <a:ext uri="{FF2B5EF4-FFF2-40B4-BE49-F238E27FC236}">
                <a16:creationId xmlns:a16="http://schemas.microsoft.com/office/drawing/2014/main" id="{272CFBF9-7E9C-1D46-83A1-457ED59C0B4F}"/>
              </a:ext>
            </a:extLst>
          </p:cNvPr>
          <p:cNvSpPr txBox="1">
            <a:spLocks/>
          </p:cNvSpPr>
          <p:nvPr/>
        </p:nvSpPr>
        <p:spPr>
          <a:xfrm>
            <a:off x="5060775" y="5749875"/>
            <a:ext cx="800951" cy="28470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(36.5%)</a:t>
            </a:r>
          </a:p>
        </p:txBody>
      </p:sp>
      <p:sp>
        <p:nvSpPr>
          <p:cNvPr id="53" name="Content Placeholder 3">
            <a:extLst>
              <a:ext uri="{FF2B5EF4-FFF2-40B4-BE49-F238E27FC236}">
                <a16:creationId xmlns:a16="http://schemas.microsoft.com/office/drawing/2014/main" id="{72058BC0-60DE-8E47-AC77-3C855CC60A47}"/>
              </a:ext>
            </a:extLst>
          </p:cNvPr>
          <p:cNvSpPr txBox="1">
            <a:spLocks/>
          </p:cNvSpPr>
          <p:nvPr/>
        </p:nvSpPr>
        <p:spPr>
          <a:xfrm>
            <a:off x="5590057" y="1288973"/>
            <a:ext cx="725185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(17.7%)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BDBAAE69-C618-C64A-A818-815E0375D492}"/>
              </a:ext>
            </a:extLst>
          </p:cNvPr>
          <p:cNvSpPr txBox="1">
            <a:spLocks/>
          </p:cNvSpPr>
          <p:nvPr/>
        </p:nvSpPr>
        <p:spPr>
          <a:xfrm>
            <a:off x="216138" y="214808"/>
            <a:ext cx="4648199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People Fall </a:t>
            </a:r>
          </a:p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2018 – </a:t>
            </a:r>
          </a:p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Spring </a:t>
            </a:r>
          </a:p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2021</a:t>
            </a:r>
          </a:p>
        </p:txBody>
      </p:sp>
      <p:pic>
        <p:nvPicPr>
          <p:cNvPr id="37" name="Picture 3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2609164-D981-344F-A8AD-8F4B12A0C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70" y="5554073"/>
            <a:ext cx="1223200" cy="123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023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D874163-C51B-7145-BE5A-8B2164E8980A}"/>
              </a:ext>
            </a:extLst>
          </p:cNvPr>
          <p:cNvSpPr/>
          <p:nvPr/>
        </p:nvSpPr>
        <p:spPr>
          <a:xfrm rot="5400000">
            <a:off x="864123" y="5509975"/>
            <a:ext cx="516511" cy="19730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8C2D72-9E87-174B-B20F-3E01FD379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45" y="0"/>
            <a:ext cx="7503109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477000" y="6163661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03F38CB-AB1F-CD4F-A906-F518E6B06909}"/>
              </a:ext>
            </a:extLst>
          </p:cNvPr>
          <p:cNvSpPr txBox="1">
            <a:spLocks/>
          </p:cNvSpPr>
          <p:nvPr/>
        </p:nvSpPr>
        <p:spPr>
          <a:xfrm>
            <a:off x="6438900" y="5611336"/>
            <a:ext cx="2743200" cy="8434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Across All 3 Years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8E12290-7DE6-7444-B7C7-2E6563F8F7D8}"/>
              </a:ext>
            </a:extLst>
          </p:cNvPr>
          <p:cNvSpPr txBox="1">
            <a:spLocks/>
          </p:cNvSpPr>
          <p:nvPr/>
        </p:nvSpPr>
        <p:spPr>
          <a:xfrm>
            <a:off x="1858023" y="6079207"/>
            <a:ext cx="2227554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2018-2019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 flipH="1" flipV="1">
            <a:off x="2209800" y="1752600"/>
            <a:ext cx="2057401" cy="358140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3DA8B48-EDAE-4645-947A-1077D5703588}"/>
              </a:ext>
            </a:extLst>
          </p:cNvPr>
          <p:cNvCxnSpPr>
            <a:cxnSpLocks/>
          </p:cNvCxnSpPr>
          <p:nvPr/>
        </p:nvCxnSpPr>
        <p:spPr>
          <a:xfrm>
            <a:off x="2590800" y="1752600"/>
            <a:ext cx="3581400" cy="121920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99899" y="632018"/>
            <a:ext cx="1441091" cy="685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2019-2020</a:t>
            </a: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7450283" y="3135409"/>
            <a:ext cx="1746542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2020-2021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EA53E8-014C-B845-B2BC-8125C54E95D6}"/>
              </a:ext>
            </a:extLst>
          </p:cNvPr>
          <p:cNvSpPr/>
          <p:nvPr/>
        </p:nvSpPr>
        <p:spPr>
          <a:xfrm rot="5400000" flipH="1">
            <a:off x="1245600" y="-809079"/>
            <a:ext cx="208257" cy="19730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4917BE-E77C-C442-88AF-B2A3E4023243}"/>
              </a:ext>
            </a:extLst>
          </p:cNvPr>
          <p:cNvSpPr/>
          <p:nvPr/>
        </p:nvSpPr>
        <p:spPr>
          <a:xfrm rot="5400000" flipH="1">
            <a:off x="7693393" y="95811"/>
            <a:ext cx="1262399" cy="11816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06B5C15E-5940-B240-8AE0-DAE663B7C0FF}"/>
              </a:ext>
            </a:extLst>
          </p:cNvPr>
          <p:cNvSpPr txBox="1">
            <a:spLocks/>
          </p:cNvSpPr>
          <p:nvPr/>
        </p:nvSpPr>
        <p:spPr>
          <a:xfrm>
            <a:off x="2716136" y="3299010"/>
            <a:ext cx="1044727" cy="48857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(26.5%)</a:t>
            </a:r>
          </a:p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479 people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2CC2BAD2-E008-A444-8F7A-15931B9F239A}"/>
              </a:ext>
            </a:extLst>
          </p:cNvPr>
          <p:cNvSpPr txBox="1">
            <a:spLocks/>
          </p:cNvSpPr>
          <p:nvPr/>
        </p:nvSpPr>
        <p:spPr>
          <a:xfrm>
            <a:off x="3760864" y="2117911"/>
            <a:ext cx="1143000" cy="48857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(19.3%)</a:t>
            </a:r>
          </a:p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500 people</a:t>
            </a:r>
          </a:p>
        </p:txBody>
      </p:sp>
      <p:pic>
        <p:nvPicPr>
          <p:cNvPr id="20" name="Picture 1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507A3C0-D530-104A-8A50-8E9D795E3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697" y="4679653"/>
            <a:ext cx="1450109" cy="146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888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A0201-D2C7-2C41-8BA7-4025A812C5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/>
          <a:lstStyle/>
          <a:p>
            <a:r>
              <a:rPr lang="en-US" sz="7200" dirty="0"/>
              <a:t>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78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D3045-FB77-0B42-AB48-E9BBE1930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0785"/>
            <a:ext cx="8244048" cy="902412"/>
          </a:xfrm>
        </p:spPr>
        <p:txBody>
          <a:bodyPr/>
          <a:lstStyle/>
          <a:p>
            <a:r>
              <a:rPr lang="en-US" dirty="0"/>
              <a:t>Most Interesting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C0A76-14E2-A747-91E2-B6AF55A91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HTSAS is achieving the most follow through into other programs!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Could be because HTSAS is/isn’t considered coaching</a:t>
            </a:r>
            <a:endParaRPr lang="en-US" sz="2000" dirty="0"/>
          </a:p>
          <a:p>
            <a:pPr>
              <a:lnSpc>
                <a:spcPct val="200000"/>
              </a:lnSpc>
            </a:pPr>
            <a:r>
              <a:rPr lang="en-US" sz="2000" dirty="0"/>
              <a:t>SS and FF engaged more with each year – whatever we’re doing is working (keep pushing programs!)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Sub-funnel seems </a:t>
            </a:r>
            <a:r>
              <a:rPr lang="en-US" sz="2000"/>
              <a:t>to behave </a:t>
            </a:r>
            <a:r>
              <a:rPr lang="en-US" sz="2000" dirty="0"/>
              <a:t>the way hypothesized – by level of intensity</a:t>
            </a:r>
          </a:p>
          <a:p>
            <a:pPr marL="0" indent="0">
              <a:lnSpc>
                <a:spcPct val="200000"/>
              </a:lnSpc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1FE1B-C3BE-8A42-8CC0-A79A703A1B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B34F4F-87D5-BF47-BAFF-7250921720B6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80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CB34F4F-87D5-BF47-BAFF-7250921720B6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1D3045-FB77-0B42-AB48-E9BBE1930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0785"/>
            <a:ext cx="8244048" cy="902412"/>
          </a:xfrm>
        </p:spPr>
        <p:txBody>
          <a:bodyPr/>
          <a:lstStyle/>
          <a:p>
            <a:r>
              <a:rPr lang="en-US" dirty="0">
                <a:solidFill>
                  <a:srgbClr val="00AEBB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C0A76-14E2-A747-91E2-B6AF55A91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3198"/>
            <a:ext cx="8229600" cy="4902812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Test the hypothesis of the “funnel” of events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Sub-objectives: data cleaning and diversity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Spent first month cleaning 3 years worth of coaching, SS, FF, HTSAS, Bootcamps, Sprints, Launchpads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Clustered this data into network visuals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Present a package of findings/insights for improved marketing, programs dev., etc.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Cleaned data located in </a:t>
            </a:r>
            <a:r>
              <a:rPr lang="en-US" sz="2400" dirty="0">
                <a:solidFill>
                  <a:srgbClr val="00AEB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folder</a:t>
            </a:r>
            <a:endParaRPr lang="en-US" sz="2400" dirty="0">
              <a:solidFill>
                <a:srgbClr val="00AEBB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Didn’t have time to do gender data – can be separate task?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1FE1B-C3BE-8A42-8CC0-A79A703A1B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6201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CB34F4F-87D5-BF47-BAFF-7250921720B6}"/>
              </a:ext>
            </a:extLst>
          </p:cNvPr>
          <p:cNvSpPr/>
          <p:nvPr/>
        </p:nvSpPr>
        <p:spPr>
          <a:xfrm>
            <a:off x="6096000" y="5958196"/>
            <a:ext cx="3048000" cy="90241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1D3045-FB77-0B42-AB48-E9BBE1930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0785"/>
            <a:ext cx="8244048" cy="902412"/>
          </a:xfrm>
        </p:spPr>
        <p:txBody>
          <a:bodyPr>
            <a:normAutofit/>
          </a:bodyPr>
          <a:lstStyle/>
          <a:p>
            <a:r>
              <a:rPr lang="en-US" dirty="0"/>
              <a:t>Data Cleanup Recs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C0A76-14E2-A747-91E2-B6AF55A91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3197"/>
            <a:ext cx="8229600" cy="5354018"/>
          </a:xfrm>
        </p:spPr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Dropdown menus are your best friend! Include an “other” category and an extra field for more detailed info.</a:t>
            </a:r>
          </a:p>
          <a:p>
            <a:pPr>
              <a:lnSpc>
                <a:spcPct val="200000"/>
              </a:lnSpc>
            </a:pPr>
            <a:r>
              <a:rPr lang="en-US" sz="2000" i="1" dirty="0"/>
              <a:t>No</a:t>
            </a:r>
            <a:r>
              <a:rPr lang="en-US" sz="2000" dirty="0"/>
              <a:t> commas and quotation marks (overloaded for computer)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Take this data in a consistent format: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Pronouns (include as many options as realistic) </a:t>
            </a:r>
          </a:p>
          <a:p>
            <a:pPr lvl="2">
              <a:lnSpc>
                <a:spcPct val="200000"/>
              </a:lnSpc>
            </a:pPr>
            <a:r>
              <a:rPr lang="en-US" sz="1200" dirty="0"/>
              <a:t>Stick with ONE format (she/her vs. she/her/hers)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Ethnicity (checkboxes with “other”)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Academics (single choice)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Steal from a ”pick list” - use the same language on 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1FE1B-C3BE-8A42-8CC0-A79A703A1B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272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A0201-D2C7-2C41-8BA7-4025A812C5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/>
          <a:lstStyle/>
          <a:p>
            <a:r>
              <a:rPr lang="en-US" sz="7200" dirty="0"/>
              <a:t>Final thoughts?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067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A0201-D2C7-2C41-8BA7-4025A812C5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/>
          <a:lstStyle/>
          <a:p>
            <a:r>
              <a:rPr lang="en-US" sz="7200" dirty="0"/>
              <a:t>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80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9F22-4129-9342-B6F0-4A453652B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Follow-through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D54C3-E607-FE41-8E93-015DEC85D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people and teams across all years, the follow-through rate was calculated by: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# people between the two years</a:t>
            </a:r>
          </a:p>
          <a:p>
            <a:pPr marL="0" indent="0" algn="ctr">
              <a:buNone/>
            </a:pPr>
            <a:r>
              <a:rPr lang="en-US" dirty="0"/>
              <a:t>------------</a:t>
            </a:r>
          </a:p>
          <a:p>
            <a:pPr marL="0" indent="0" algn="ctr">
              <a:buNone/>
            </a:pPr>
            <a:r>
              <a:rPr lang="en-US" dirty="0"/>
              <a:t>(# people earlier year)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81741-6382-7847-8CFC-C77A0FC254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4587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D3045-FB77-0B42-AB48-E9BBE1930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0785"/>
            <a:ext cx="8244048" cy="902412"/>
          </a:xfrm>
        </p:spPr>
        <p:txBody>
          <a:bodyPr/>
          <a:lstStyle/>
          <a:p>
            <a:r>
              <a:rPr lang="en-US" dirty="0"/>
              <a:t>What is Adjacency?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1FE1B-C3BE-8A42-8CC0-A79A703A1B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B34F4F-87D5-BF47-BAFF-7250921720B6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82513FFC-2EE8-D54B-AD71-0215DE6BB6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42211" y="1299747"/>
            <a:ext cx="4859575" cy="4787900"/>
          </a:xfr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60561FE-8C4F-564D-AAC2-3710E8D17F87}"/>
              </a:ext>
            </a:extLst>
          </p:cNvPr>
          <p:cNvCxnSpPr>
            <a:cxnSpLocks/>
          </p:cNvCxnSpPr>
          <p:nvPr/>
        </p:nvCxnSpPr>
        <p:spPr>
          <a:xfrm>
            <a:off x="1600200" y="1524000"/>
            <a:ext cx="381000" cy="0"/>
          </a:xfrm>
          <a:prstGeom prst="straightConnector1">
            <a:avLst/>
          </a:prstGeom>
          <a:ln>
            <a:solidFill>
              <a:srgbClr val="1BBECC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0F1E68D1-DBF0-5746-9C94-092C51956E02}"/>
              </a:ext>
            </a:extLst>
          </p:cNvPr>
          <p:cNvSpPr txBox="1">
            <a:spLocks/>
          </p:cNvSpPr>
          <p:nvPr/>
        </p:nvSpPr>
        <p:spPr>
          <a:xfrm>
            <a:off x="457200" y="1144906"/>
            <a:ext cx="1292811" cy="7581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Header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C349D2BD-2CCC-074A-9048-2BB4FD768C2D}"/>
              </a:ext>
            </a:extLst>
          </p:cNvPr>
          <p:cNvSpPr/>
          <p:nvPr/>
        </p:nvSpPr>
        <p:spPr>
          <a:xfrm>
            <a:off x="6593122" y="1744247"/>
            <a:ext cx="457200" cy="4343400"/>
          </a:xfrm>
          <a:prstGeom prst="rightBrace">
            <a:avLst/>
          </a:prstGeom>
          <a:ln>
            <a:solidFill>
              <a:srgbClr val="1BBECC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7447AEA-BBC4-0B4E-A9B9-9ECC03DFD11F}"/>
              </a:ext>
            </a:extLst>
          </p:cNvPr>
          <p:cNvSpPr txBox="1">
            <a:spLocks/>
          </p:cNvSpPr>
          <p:nvPr/>
        </p:nvSpPr>
        <p:spPr>
          <a:xfrm>
            <a:off x="7199986" y="3536853"/>
            <a:ext cx="1639214" cy="7581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Relationships</a:t>
            </a:r>
          </a:p>
        </p:txBody>
      </p:sp>
    </p:spTree>
    <p:extLst>
      <p:ext uri="{BB962C8B-B14F-4D97-AF65-F5344CB8AC3E}">
        <p14:creationId xmlns:p14="http://schemas.microsoft.com/office/powerpoint/2010/main" val="30073707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82A86-80AF-6D4F-A94E-A5F768110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F155D-52C6-1B42-B5A2-AF555645D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b="1" dirty="0"/>
              <a:t>- People/Teams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		- Top Funnel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		- Applicants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		- Participants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5F902C-3BF1-6D48-9EEC-29AF5E5C4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6" name="Picture 5" descr="Shape, square&#10;&#10;Description automatically generated with medium confidence">
            <a:extLst>
              <a:ext uri="{FF2B5EF4-FFF2-40B4-BE49-F238E27FC236}">
                <a16:creationId xmlns:a16="http://schemas.microsoft.com/office/drawing/2014/main" id="{14F15E9D-AAB4-1D4C-8955-FB1F09596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19251" y="1799363"/>
            <a:ext cx="767255" cy="762000"/>
          </a:xfrm>
          <a:prstGeom prst="rect">
            <a:avLst/>
          </a:prstGeom>
        </p:spPr>
      </p:pic>
      <p:pic>
        <p:nvPicPr>
          <p:cNvPr id="8" name="Picture 7" descr="Shape, square&#10;&#10;Description automatically generated">
            <a:extLst>
              <a:ext uri="{FF2B5EF4-FFF2-40B4-BE49-F238E27FC236}">
                <a16:creationId xmlns:a16="http://schemas.microsoft.com/office/drawing/2014/main" id="{04811C26-12C2-224E-9524-0E8389CCF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13" y="2801950"/>
            <a:ext cx="767255" cy="762036"/>
          </a:xfrm>
          <a:prstGeom prst="rect">
            <a:avLst/>
          </a:prstGeom>
        </p:spPr>
      </p:pic>
      <p:pic>
        <p:nvPicPr>
          <p:cNvPr id="10" name="Picture 9" descr="Shape, rectangle&#10;&#10;Description automatically generated">
            <a:extLst>
              <a:ext uri="{FF2B5EF4-FFF2-40B4-BE49-F238E27FC236}">
                <a16:creationId xmlns:a16="http://schemas.microsoft.com/office/drawing/2014/main" id="{6C17D023-1423-8948-8220-20F773481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13" y="3838493"/>
            <a:ext cx="767291" cy="762036"/>
          </a:xfrm>
          <a:prstGeom prst="rect">
            <a:avLst/>
          </a:prstGeom>
        </p:spPr>
      </p:pic>
      <p:pic>
        <p:nvPicPr>
          <p:cNvPr id="14" name="Picture 13" descr="Shape, rectangle&#10;&#10;Description automatically generated">
            <a:extLst>
              <a:ext uri="{FF2B5EF4-FFF2-40B4-BE49-F238E27FC236}">
                <a16:creationId xmlns:a16="http://schemas.microsoft.com/office/drawing/2014/main" id="{D34F417F-DAE9-CD44-B5AD-D30AC2E7D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913" y="4875036"/>
            <a:ext cx="767292" cy="75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141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A15052-0548-0C41-9032-8637122678AD}"/>
              </a:ext>
            </a:extLst>
          </p:cNvPr>
          <p:cNvSpPr/>
          <p:nvPr/>
        </p:nvSpPr>
        <p:spPr>
          <a:xfrm>
            <a:off x="3910571" y="2922589"/>
            <a:ext cx="1322857" cy="321886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24DDDD69-B614-934F-BD3B-4CB148071288}"/>
              </a:ext>
            </a:extLst>
          </p:cNvPr>
          <p:cNvSpPr/>
          <p:nvPr/>
        </p:nvSpPr>
        <p:spPr>
          <a:xfrm rot="10800000">
            <a:off x="1680980" y="1483312"/>
            <a:ext cx="5782037" cy="3767561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0F146-921A-1348-AD6A-931078FD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Funnel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AF586C-3C51-BE4F-8068-E9A82B4A2F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E28D99-1EFA-2542-B287-410B58B76520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067A78-0472-E14A-BFB8-C85923302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64354" y="1378527"/>
            <a:ext cx="4199097" cy="4497544"/>
          </a:xfrm>
        </p:spPr>
        <p:txBody>
          <a:bodyPr>
            <a:normAutofit/>
          </a:bodyPr>
          <a:lstStyle/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HTSAS, SS, FF </a:t>
            </a:r>
            <a:r>
              <a:rPr lang="en-US" sz="1600" dirty="0"/>
              <a:t>(coaching)</a:t>
            </a:r>
          </a:p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Bootcamp</a:t>
            </a:r>
          </a:p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Sprints </a:t>
            </a:r>
            <a:r>
              <a:rPr lang="en-US" sz="1600" dirty="0"/>
              <a:t>(Summer and J-Term)</a:t>
            </a:r>
          </a:p>
          <a:p>
            <a:pPr marL="0" indent="0" algn="ctr">
              <a:lnSpc>
                <a:spcPct val="250000"/>
              </a:lnSpc>
              <a:buNone/>
            </a:pPr>
            <a:r>
              <a:rPr lang="en-US" dirty="0"/>
              <a:t>Launchpad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6FAB0F-F9F5-904A-9B4D-65784D4E4851}"/>
              </a:ext>
            </a:extLst>
          </p:cNvPr>
          <p:cNvCxnSpPr>
            <a:cxnSpLocks/>
          </p:cNvCxnSpPr>
          <p:nvPr/>
        </p:nvCxnSpPr>
        <p:spPr>
          <a:xfrm flipH="1">
            <a:off x="4566602" y="2438400"/>
            <a:ext cx="2699" cy="457200"/>
          </a:xfrm>
          <a:prstGeom prst="straightConnector1">
            <a:avLst/>
          </a:prstGeom>
          <a:ln>
            <a:solidFill>
              <a:srgbClr val="1BBECC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4054070-CBD2-2046-A3CF-C7AAC9F5E8E9}"/>
              </a:ext>
            </a:extLst>
          </p:cNvPr>
          <p:cNvCxnSpPr>
            <a:cxnSpLocks/>
          </p:cNvCxnSpPr>
          <p:nvPr/>
        </p:nvCxnSpPr>
        <p:spPr>
          <a:xfrm flipH="1">
            <a:off x="4563903" y="3521072"/>
            <a:ext cx="2699" cy="457200"/>
          </a:xfrm>
          <a:prstGeom prst="straightConnector1">
            <a:avLst/>
          </a:prstGeom>
          <a:ln>
            <a:solidFill>
              <a:srgbClr val="1BBECC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A4CD30F-28F9-894D-BA9D-F889C8597EDB}"/>
              </a:ext>
            </a:extLst>
          </p:cNvPr>
          <p:cNvCxnSpPr>
            <a:cxnSpLocks/>
          </p:cNvCxnSpPr>
          <p:nvPr/>
        </p:nvCxnSpPr>
        <p:spPr>
          <a:xfrm flipH="1">
            <a:off x="4563903" y="4816472"/>
            <a:ext cx="2699" cy="457200"/>
          </a:xfrm>
          <a:prstGeom prst="straightConnector1">
            <a:avLst/>
          </a:prstGeom>
          <a:ln>
            <a:solidFill>
              <a:srgbClr val="1BBECC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BEB4B0-3613-5A4B-AF9A-7E5C5084672A}"/>
              </a:ext>
            </a:extLst>
          </p:cNvPr>
          <p:cNvSpPr txBox="1">
            <a:spLocks/>
          </p:cNvSpPr>
          <p:nvPr/>
        </p:nvSpPr>
        <p:spPr>
          <a:xfrm>
            <a:off x="63005" y="1620832"/>
            <a:ext cx="3048000" cy="4527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50000"/>
              </a:lnSpc>
              <a:buFont typeface="Wingdings" charset="2"/>
              <a:buNone/>
            </a:pPr>
            <a:r>
              <a:rPr lang="en-US" sz="1800" u="sng" dirty="0"/>
              <a:t>Top</a:t>
            </a:r>
            <a:r>
              <a:rPr lang="en-US" sz="2000" u="sng" dirty="0"/>
              <a:t>:</a:t>
            </a:r>
          </a:p>
          <a:p>
            <a:pPr marL="0" indent="0" algn="ctr">
              <a:lnSpc>
                <a:spcPct val="250000"/>
              </a:lnSpc>
              <a:buFont typeface="Wingdings" charset="2"/>
              <a:buNone/>
            </a:pPr>
            <a:endParaRPr lang="en-US" sz="1050" dirty="0"/>
          </a:p>
          <a:p>
            <a:pPr marL="0" indent="0" algn="ctr">
              <a:lnSpc>
                <a:spcPct val="250000"/>
              </a:lnSpc>
              <a:buFont typeface="Wingdings" charset="2"/>
              <a:buNone/>
            </a:pPr>
            <a:endParaRPr lang="en-US" sz="800" dirty="0"/>
          </a:p>
          <a:p>
            <a:pPr marL="0" indent="0" algn="ctr">
              <a:lnSpc>
                <a:spcPct val="250000"/>
              </a:lnSpc>
              <a:buFont typeface="Wingdings" charset="2"/>
              <a:buNone/>
            </a:pPr>
            <a:endParaRPr lang="en-US" sz="800" dirty="0"/>
          </a:p>
          <a:p>
            <a:pPr marL="0" indent="0" algn="ctr">
              <a:lnSpc>
                <a:spcPct val="250000"/>
              </a:lnSpc>
              <a:buFont typeface="Wingdings" charset="2"/>
              <a:buNone/>
            </a:pPr>
            <a:endParaRPr lang="en-US" sz="800" dirty="0"/>
          </a:p>
          <a:p>
            <a:pPr marL="0" indent="0" algn="ctr">
              <a:lnSpc>
                <a:spcPct val="250000"/>
              </a:lnSpc>
              <a:buFont typeface="Wingdings" charset="2"/>
              <a:buNone/>
            </a:pPr>
            <a:endParaRPr lang="en-US" dirty="0"/>
          </a:p>
          <a:p>
            <a:pPr marL="0" indent="0" algn="ctr">
              <a:lnSpc>
                <a:spcPct val="250000"/>
              </a:lnSpc>
              <a:buFont typeface="Wingdings" charset="2"/>
              <a:buNone/>
            </a:pPr>
            <a:r>
              <a:rPr lang="en-US" sz="1800" u="sng" dirty="0"/>
              <a:t>Bottom</a:t>
            </a:r>
            <a:r>
              <a:rPr lang="en-US" sz="2000" u="sng" dirty="0"/>
              <a:t>:</a:t>
            </a:r>
          </a:p>
          <a:p>
            <a:pPr marL="0" indent="0">
              <a:lnSpc>
                <a:spcPct val="200000"/>
              </a:lnSpc>
              <a:buFont typeface="Wingdings" charset="2"/>
              <a:buNone/>
            </a:pPr>
            <a:endParaRPr lang="en-US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F2C698D0-A8B8-9044-921C-F09C5C5EDC84}"/>
              </a:ext>
            </a:extLst>
          </p:cNvPr>
          <p:cNvSpPr/>
          <p:nvPr/>
        </p:nvSpPr>
        <p:spPr>
          <a:xfrm>
            <a:off x="6418357" y="3033919"/>
            <a:ext cx="457200" cy="2980471"/>
          </a:xfrm>
          <a:prstGeom prst="rightBrace">
            <a:avLst/>
          </a:prstGeom>
          <a:ln>
            <a:solidFill>
              <a:srgbClr val="1BBECC"/>
            </a:solidFill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B30469E3-FCF7-BC4B-ADBE-D335B2D1C671}"/>
              </a:ext>
            </a:extLst>
          </p:cNvPr>
          <p:cNvSpPr txBox="1">
            <a:spLocks/>
          </p:cNvSpPr>
          <p:nvPr/>
        </p:nvSpPr>
        <p:spPr>
          <a:xfrm>
            <a:off x="7031284" y="4148289"/>
            <a:ext cx="1636953" cy="7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Sub-funnel</a:t>
            </a:r>
          </a:p>
        </p:txBody>
      </p:sp>
    </p:spTree>
    <p:extLst>
      <p:ext uri="{BB962C8B-B14F-4D97-AF65-F5344CB8AC3E}">
        <p14:creationId xmlns:p14="http://schemas.microsoft.com/office/powerpoint/2010/main" val="517317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B91C28-79D8-A940-A604-7F2C5098F9F6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AE8E5D-6B24-CD42-B389-80DFAC49F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Assumptions/Notes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532C1-AA2C-FB40-A024-1A00BD957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44048" cy="5191609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220000"/>
              </a:lnSpc>
            </a:pPr>
            <a:r>
              <a:rPr lang="en-US" sz="3200" dirty="0"/>
              <a:t>Data cleaning:</a:t>
            </a:r>
          </a:p>
          <a:p>
            <a:pPr lvl="1">
              <a:lnSpc>
                <a:spcPct val="220000"/>
              </a:lnSpc>
            </a:pPr>
            <a:r>
              <a:rPr lang="en-US" dirty="0"/>
              <a:t>I stopped counting founders after the 4</a:t>
            </a:r>
            <a:r>
              <a:rPr lang="en-US" baseline="30000" dirty="0"/>
              <a:t>th</a:t>
            </a:r>
            <a:r>
              <a:rPr lang="en-US" dirty="0"/>
              <a:t> person for programs.</a:t>
            </a:r>
          </a:p>
          <a:p>
            <a:pPr lvl="1">
              <a:lnSpc>
                <a:spcPct val="220000"/>
              </a:lnSpc>
            </a:pPr>
            <a:r>
              <a:rPr lang="en-US" dirty="0"/>
              <a:t>Affinity data (all people and organizations) is from July 14</a:t>
            </a:r>
            <a:r>
              <a:rPr lang="en-US" baseline="30000" dirty="0"/>
              <a:t>th</a:t>
            </a:r>
            <a:r>
              <a:rPr lang="en-US" dirty="0"/>
              <a:t>, 2021</a:t>
            </a:r>
          </a:p>
          <a:p>
            <a:pPr lvl="1">
              <a:lnSpc>
                <a:spcPct val="220000"/>
              </a:lnSpc>
            </a:pPr>
            <a:r>
              <a:rPr lang="en-US" dirty="0"/>
              <a:t>Names changes – team registered one name for a program, then use another down the funnel</a:t>
            </a:r>
          </a:p>
          <a:p>
            <a:pPr>
              <a:lnSpc>
                <a:spcPct val="220000"/>
              </a:lnSpc>
            </a:pPr>
            <a:r>
              <a:rPr lang="en-US" sz="3200" dirty="0"/>
              <a:t>Normal computing errors (extra spaces, misspelled names, etc.)</a:t>
            </a:r>
          </a:p>
          <a:p>
            <a:pPr>
              <a:lnSpc>
                <a:spcPct val="220000"/>
              </a:lnSpc>
            </a:pPr>
            <a:r>
              <a:rPr lang="en-US" sz="3200" dirty="0"/>
              <a:t>Sprints: attendee data for sprints isn’t separated into January/Summer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2730C-BCBD-5149-99FC-74BFA17CAF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494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D3045-FB77-0B42-AB48-E9BBE1930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0785"/>
            <a:ext cx="8244048" cy="902412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C0A76-14E2-A747-91E2-B6AF55A91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People vs. Teams: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People: funnel as a whole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Teams: efficacy of the sub-funnel</a:t>
            </a:r>
            <a:endParaRPr lang="en-US" sz="2400" dirty="0"/>
          </a:p>
          <a:p>
            <a:pPr>
              <a:lnSpc>
                <a:spcPct val="200000"/>
              </a:lnSpc>
            </a:pPr>
            <a:r>
              <a:rPr lang="en-US" sz="2400" dirty="0"/>
              <a:t>For both people and teams: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2018-2019, 2019-2020, 2020-2021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All the above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All the above, simplified (without dates)</a:t>
            </a:r>
            <a:endParaRPr lang="en-US" sz="2400" dirty="0"/>
          </a:p>
          <a:p>
            <a:pPr>
              <a:lnSpc>
                <a:spcPct val="200000"/>
              </a:lnSpc>
            </a:pPr>
            <a:r>
              <a:rPr lang="en-US" sz="2400" dirty="0"/>
              <a:t>10 total graphs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1FE1B-C3BE-8A42-8CC0-A79A703A1B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B34F4F-87D5-BF47-BAFF-7250921720B6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053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66B0FF-60AD-B64B-9B05-331D3AEA0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290" y="1582603"/>
            <a:ext cx="3988021" cy="369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F0F146-921A-1348-AD6A-931078FD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read the graphs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AF586C-3C51-BE4F-8068-E9A82B4A2F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E28D99-1EFA-2542-B287-410B58B76520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F6FAB0F-F9F5-904A-9B4D-65784D4E4851}"/>
              </a:ext>
            </a:extLst>
          </p:cNvPr>
          <p:cNvCxnSpPr>
            <a:cxnSpLocks/>
          </p:cNvCxnSpPr>
          <p:nvPr/>
        </p:nvCxnSpPr>
        <p:spPr>
          <a:xfrm>
            <a:off x="2206921" y="2679433"/>
            <a:ext cx="592788" cy="368567"/>
          </a:xfrm>
          <a:prstGeom prst="straightConnector1">
            <a:avLst/>
          </a:prstGeom>
          <a:ln>
            <a:solidFill>
              <a:srgbClr val="1BBECC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4054070-CBD2-2046-A3CF-C7AAC9F5E8E9}"/>
              </a:ext>
            </a:extLst>
          </p:cNvPr>
          <p:cNvCxnSpPr>
            <a:cxnSpLocks/>
          </p:cNvCxnSpPr>
          <p:nvPr/>
        </p:nvCxnSpPr>
        <p:spPr>
          <a:xfrm flipH="1" flipV="1">
            <a:off x="5567681" y="2787517"/>
            <a:ext cx="1971038" cy="1055172"/>
          </a:xfrm>
          <a:prstGeom prst="straightConnector1">
            <a:avLst/>
          </a:prstGeom>
          <a:ln>
            <a:solidFill>
              <a:srgbClr val="1BBECC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A4CD30F-28F9-894D-BA9D-F889C8597EDB}"/>
              </a:ext>
            </a:extLst>
          </p:cNvPr>
          <p:cNvCxnSpPr>
            <a:cxnSpLocks/>
          </p:cNvCxnSpPr>
          <p:nvPr/>
        </p:nvCxnSpPr>
        <p:spPr>
          <a:xfrm flipV="1">
            <a:off x="3352800" y="4267200"/>
            <a:ext cx="870182" cy="1008197"/>
          </a:xfrm>
          <a:prstGeom prst="straightConnector1">
            <a:avLst/>
          </a:prstGeom>
          <a:ln>
            <a:solidFill>
              <a:srgbClr val="1BBECC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B30469E3-FCF7-BC4B-ADBE-D335B2D1C671}"/>
              </a:ext>
            </a:extLst>
          </p:cNvPr>
          <p:cNvSpPr txBox="1">
            <a:spLocks/>
          </p:cNvSpPr>
          <p:nvPr/>
        </p:nvSpPr>
        <p:spPr>
          <a:xfrm>
            <a:off x="925241" y="2061211"/>
            <a:ext cx="182070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Person/Team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BBDBEF11-5A83-794A-898D-86E1BE608D8E}"/>
              </a:ext>
            </a:extLst>
          </p:cNvPr>
          <p:cNvSpPr txBox="1">
            <a:spLocks/>
          </p:cNvSpPr>
          <p:nvPr/>
        </p:nvSpPr>
        <p:spPr>
          <a:xfrm>
            <a:off x="1516393" y="4771298"/>
            <a:ext cx="1836407" cy="6390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Top of Funnel Event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0275224E-ABE7-2244-814F-09100F271D91}"/>
              </a:ext>
            </a:extLst>
          </p:cNvPr>
          <p:cNvSpPr txBox="1">
            <a:spLocks/>
          </p:cNvSpPr>
          <p:nvPr/>
        </p:nvSpPr>
        <p:spPr>
          <a:xfrm>
            <a:off x="7182253" y="3764546"/>
            <a:ext cx="1524000" cy="1116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Sub-funnel </a:t>
            </a:r>
            <a:r>
              <a:rPr lang="en-US" sz="1800" b="1" i="1" u="sng" dirty="0"/>
              <a:t>Participant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BEF009B-0149-AC4C-93BC-B8621AEF5DED}"/>
              </a:ext>
            </a:extLst>
          </p:cNvPr>
          <p:cNvCxnSpPr>
            <a:cxnSpLocks/>
          </p:cNvCxnSpPr>
          <p:nvPr/>
        </p:nvCxnSpPr>
        <p:spPr>
          <a:xfrm flipH="1" flipV="1">
            <a:off x="5362791" y="4232589"/>
            <a:ext cx="1200520" cy="1042808"/>
          </a:xfrm>
          <a:prstGeom prst="straightConnector1">
            <a:avLst/>
          </a:prstGeom>
          <a:ln>
            <a:solidFill>
              <a:srgbClr val="1BBECC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BB22DB0-86B3-4C4E-B523-1A5FFD4A6B67}"/>
              </a:ext>
            </a:extLst>
          </p:cNvPr>
          <p:cNvSpPr txBox="1">
            <a:spLocks/>
          </p:cNvSpPr>
          <p:nvPr/>
        </p:nvSpPr>
        <p:spPr>
          <a:xfrm>
            <a:off x="5931675" y="5178664"/>
            <a:ext cx="1524000" cy="1116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Sub-funnel </a:t>
            </a:r>
            <a:r>
              <a:rPr lang="en-US" sz="1800" b="1" i="1" u="sng" dirty="0"/>
              <a:t>Applicant</a:t>
            </a:r>
          </a:p>
        </p:txBody>
      </p:sp>
    </p:spTree>
    <p:extLst>
      <p:ext uri="{BB962C8B-B14F-4D97-AF65-F5344CB8AC3E}">
        <p14:creationId xmlns:p14="http://schemas.microsoft.com/office/powerpoint/2010/main" val="2461694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A0201-D2C7-2C41-8BA7-4025A812C5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/>
          <a:lstStyle/>
          <a:p>
            <a:r>
              <a:rPr lang="en-US" sz="7200" dirty="0"/>
              <a:t>Graphs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096000" y="5876071"/>
            <a:ext cx="3048000" cy="9845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230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9C68151-4A5B-9244-8BB0-C0E175368F61}"/>
              </a:ext>
            </a:extLst>
          </p:cNvPr>
          <p:cNvSpPr/>
          <p:nvPr/>
        </p:nvSpPr>
        <p:spPr>
          <a:xfrm rot="5400000">
            <a:off x="3748368" y="1715156"/>
            <a:ext cx="1352993" cy="88635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EA2B6AC-04D6-F540-ADF8-65719A360352}"/>
              </a:ext>
            </a:extLst>
          </p:cNvPr>
          <p:cNvSpPr/>
          <p:nvPr/>
        </p:nvSpPr>
        <p:spPr>
          <a:xfrm rot="5400000">
            <a:off x="3998097" y="-3757501"/>
            <a:ext cx="1217219" cy="88635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umbrella, people, colorful, open&#10;&#10;Description automatically generated">
            <a:extLst>
              <a:ext uri="{FF2B5EF4-FFF2-40B4-BE49-F238E27FC236}">
                <a16:creationId xmlns:a16="http://schemas.microsoft.com/office/drawing/2014/main" id="{65A1D31C-1983-1B40-9859-D5990901A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600" y="469900"/>
            <a:ext cx="6146800" cy="59182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477000" y="6163661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03F38CB-AB1F-CD4F-A906-F518E6B06909}"/>
              </a:ext>
            </a:extLst>
          </p:cNvPr>
          <p:cNvSpPr txBox="1">
            <a:spLocks/>
          </p:cNvSpPr>
          <p:nvPr/>
        </p:nvSpPr>
        <p:spPr>
          <a:xfrm>
            <a:off x="228600" y="27709"/>
            <a:ext cx="3351588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Teams 2018-2019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>
            <a:off x="1419157" y="1638392"/>
            <a:ext cx="1559310" cy="8567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3DA8B48-EDAE-4645-947A-1077D5703588}"/>
              </a:ext>
            </a:extLst>
          </p:cNvPr>
          <p:cNvCxnSpPr>
            <a:cxnSpLocks/>
          </p:cNvCxnSpPr>
          <p:nvPr/>
        </p:nvCxnSpPr>
        <p:spPr>
          <a:xfrm flipH="1">
            <a:off x="5538743" y="1144629"/>
            <a:ext cx="1480109" cy="10841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287343" y="968227"/>
            <a:ext cx="2039560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Bootcamp Apps</a:t>
            </a: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7047212" y="4425280"/>
            <a:ext cx="2132647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70000"/>
              </a:lnSpc>
              <a:buFont typeface="Wingdings" charset="2"/>
              <a:buNone/>
            </a:pPr>
            <a:r>
              <a:rPr lang="en-US" sz="1800" dirty="0"/>
              <a:t>SLP Participants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4B403CA-A12E-CF45-8520-08D590046E61}"/>
              </a:ext>
            </a:extLst>
          </p:cNvPr>
          <p:cNvCxnSpPr>
            <a:cxnSpLocks/>
          </p:cNvCxnSpPr>
          <p:nvPr/>
        </p:nvCxnSpPr>
        <p:spPr>
          <a:xfrm flipH="1">
            <a:off x="6142552" y="3005707"/>
            <a:ext cx="1306725" cy="2748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CD942C-3F39-174D-AC00-A6CC2E27060E}"/>
              </a:ext>
            </a:extLst>
          </p:cNvPr>
          <p:cNvCxnSpPr>
            <a:cxnSpLocks/>
          </p:cNvCxnSpPr>
          <p:nvPr/>
        </p:nvCxnSpPr>
        <p:spPr>
          <a:xfrm flipV="1">
            <a:off x="2326903" y="4567547"/>
            <a:ext cx="1253285" cy="12172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F16720DA-0F5A-F845-9E27-8ED5962120E7}"/>
              </a:ext>
            </a:extLst>
          </p:cNvPr>
          <p:cNvSpPr txBox="1">
            <a:spLocks/>
          </p:cNvSpPr>
          <p:nvPr/>
        </p:nvSpPr>
        <p:spPr>
          <a:xfrm>
            <a:off x="228600" y="5630631"/>
            <a:ext cx="2827343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Bootcamp Participants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AE6CB0-CDDB-BC4F-A65F-C5CF35F2F500}"/>
              </a:ext>
            </a:extLst>
          </p:cNvPr>
          <p:cNvCxnSpPr>
            <a:cxnSpLocks/>
          </p:cNvCxnSpPr>
          <p:nvPr/>
        </p:nvCxnSpPr>
        <p:spPr>
          <a:xfrm flipH="1" flipV="1">
            <a:off x="5409171" y="5114962"/>
            <a:ext cx="524244" cy="9235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4AB6D3E-71E3-5349-A9FB-77236C756BBB}"/>
              </a:ext>
            </a:extLst>
          </p:cNvPr>
          <p:cNvSpPr txBox="1">
            <a:spLocks/>
          </p:cNvSpPr>
          <p:nvPr/>
        </p:nvSpPr>
        <p:spPr>
          <a:xfrm>
            <a:off x="5409170" y="5976102"/>
            <a:ext cx="257969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Participants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520B2078-EF05-B644-B2DF-852CD4EA6AD6}"/>
              </a:ext>
            </a:extLst>
          </p:cNvPr>
          <p:cNvSpPr txBox="1">
            <a:spLocks/>
          </p:cNvSpPr>
          <p:nvPr/>
        </p:nvSpPr>
        <p:spPr>
          <a:xfrm>
            <a:off x="6211469" y="529616"/>
            <a:ext cx="2039560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Apps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3712C54-B3E2-9146-ADAD-AC1176BB7B51}"/>
              </a:ext>
            </a:extLst>
          </p:cNvPr>
          <p:cNvSpPr txBox="1">
            <a:spLocks/>
          </p:cNvSpPr>
          <p:nvPr/>
        </p:nvSpPr>
        <p:spPr>
          <a:xfrm>
            <a:off x="7539943" y="2414398"/>
            <a:ext cx="1465811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SLP Apps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D01654F-C207-DA47-A0EB-440C7B873722}"/>
              </a:ext>
            </a:extLst>
          </p:cNvPr>
          <p:cNvCxnSpPr>
            <a:cxnSpLocks/>
          </p:cNvCxnSpPr>
          <p:nvPr/>
        </p:nvCxnSpPr>
        <p:spPr>
          <a:xfrm flipH="1" flipV="1">
            <a:off x="6276922" y="4567547"/>
            <a:ext cx="741930" cy="629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0ADD6148-852E-DA49-9E81-1020413798B6}"/>
              </a:ext>
            </a:extLst>
          </p:cNvPr>
          <p:cNvSpPr txBox="1">
            <a:spLocks/>
          </p:cNvSpPr>
          <p:nvPr/>
        </p:nvSpPr>
        <p:spPr>
          <a:xfrm>
            <a:off x="2406346" y="1725150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(41.6%)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C660DBF4-97BD-9C42-85D4-CCE24DE4CC69}"/>
              </a:ext>
            </a:extLst>
          </p:cNvPr>
          <p:cNvSpPr txBox="1">
            <a:spLocks/>
          </p:cNvSpPr>
          <p:nvPr/>
        </p:nvSpPr>
        <p:spPr>
          <a:xfrm>
            <a:off x="5158486" y="1228742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(29.7%)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AF7FA58E-5329-A542-82C0-25C2439FA602}"/>
              </a:ext>
            </a:extLst>
          </p:cNvPr>
          <p:cNvSpPr txBox="1">
            <a:spLocks/>
          </p:cNvSpPr>
          <p:nvPr/>
        </p:nvSpPr>
        <p:spPr>
          <a:xfrm>
            <a:off x="4769760" y="5537231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(45.0%)</a:t>
            </a:r>
          </a:p>
        </p:txBody>
      </p: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EEF62587-379F-3B4A-8F88-F0CD17DAD232}"/>
              </a:ext>
            </a:extLst>
          </p:cNvPr>
          <p:cNvSpPr txBox="1">
            <a:spLocks/>
          </p:cNvSpPr>
          <p:nvPr/>
        </p:nvSpPr>
        <p:spPr>
          <a:xfrm>
            <a:off x="3054498" y="5023421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(17.7%)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8039CB3C-1274-CA43-95A3-049D3B7CCA94}"/>
              </a:ext>
            </a:extLst>
          </p:cNvPr>
          <p:cNvSpPr txBox="1">
            <a:spLocks/>
          </p:cNvSpPr>
          <p:nvPr/>
        </p:nvSpPr>
        <p:spPr>
          <a:xfrm>
            <a:off x="6350618" y="3471539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(21.9%)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9F3F6C3-BDC4-0541-8EE6-50145AB40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866" y="3979532"/>
            <a:ext cx="1434691" cy="144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388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9C68151-4A5B-9244-8BB0-C0E175368F61}"/>
              </a:ext>
            </a:extLst>
          </p:cNvPr>
          <p:cNvSpPr/>
          <p:nvPr/>
        </p:nvSpPr>
        <p:spPr>
          <a:xfrm rot="5400000">
            <a:off x="3748368" y="1715156"/>
            <a:ext cx="1352993" cy="88635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EA2B6AC-04D6-F540-ADF8-65719A360352}"/>
              </a:ext>
            </a:extLst>
          </p:cNvPr>
          <p:cNvSpPr/>
          <p:nvPr/>
        </p:nvSpPr>
        <p:spPr>
          <a:xfrm rot="5400000">
            <a:off x="3998097" y="-3757501"/>
            <a:ext cx="1217219" cy="886358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umbrella, colorful, people, different&#10;&#10;Description automatically generated">
            <a:extLst>
              <a:ext uri="{FF2B5EF4-FFF2-40B4-BE49-F238E27FC236}">
                <a16:creationId xmlns:a16="http://schemas.microsoft.com/office/drawing/2014/main" id="{75B7E827-D78A-3841-A25B-98D12771A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916" y="624166"/>
            <a:ext cx="6809579" cy="575982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CB5B-DE3B-5F47-9BBA-50D2811D6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2765631-169E-4944-BFFC-C229B4B1B06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CABF11-E25D-164D-A3F7-B2F35333D5DE}"/>
              </a:ext>
            </a:extLst>
          </p:cNvPr>
          <p:cNvSpPr/>
          <p:nvPr/>
        </p:nvSpPr>
        <p:spPr>
          <a:xfrm>
            <a:off x="6477000" y="6163661"/>
            <a:ext cx="2667000" cy="5347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03F38CB-AB1F-CD4F-A906-F518E6B06909}"/>
              </a:ext>
            </a:extLst>
          </p:cNvPr>
          <p:cNvSpPr txBox="1">
            <a:spLocks/>
          </p:cNvSpPr>
          <p:nvPr/>
        </p:nvSpPr>
        <p:spPr>
          <a:xfrm>
            <a:off x="228600" y="27709"/>
            <a:ext cx="3351588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dirty="0">
                <a:solidFill>
                  <a:srgbClr val="02ADBA"/>
                </a:solidFill>
              </a:rPr>
              <a:t>Teams 2019-2020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BE0969-D50C-2E48-937D-63489F63D3DF}"/>
              </a:ext>
            </a:extLst>
          </p:cNvPr>
          <p:cNvCxnSpPr>
            <a:cxnSpLocks/>
          </p:cNvCxnSpPr>
          <p:nvPr/>
        </p:nvCxnSpPr>
        <p:spPr>
          <a:xfrm>
            <a:off x="1485696" y="1569142"/>
            <a:ext cx="1534388" cy="10289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3DA8B48-EDAE-4645-947A-1077D5703588}"/>
              </a:ext>
            </a:extLst>
          </p:cNvPr>
          <p:cNvCxnSpPr>
            <a:cxnSpLocks/>
          </p:cNvCxnSpPr>
          <p:nvPr/>
        </p:nvCxnSpPr>
        <p:spPr>
          <a:xfrm flipH="1">
            <a:off x="5538743" y="1144629"/>
            <a:ext cx="1480109" cy="10841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34AE2051-D465-B64C-B29D-4EC5E5F3DF44}"/>
              </a:ext>
            </a:extLst>
          </p:cNvPr>
          <p:cNvSpPr txBox="1">
            <a:spLocks/>
          </p:cNvSpPr>
          <p:nvPr/>
        </p:nvSpPr>
        <p:spPr>
          <a:xfrm>
            <a:off x="112725" y="955593"/>
            <a:ext cx="2039560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Bootcamp Apps</a:t>
            </a: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E01DDA8E-ADC9-E348-9F0E-7A3E64F18667}"/>
              </a:ext>
            </a:extLst>
          </p:cNvPr>
          <p:cNvSpPr txBox="1">
            <a:spLocks/>
          </p:cNvSpPr>
          <p:nvPr/>
        </p:nvSpPr>
        <p:spPr>
          <a:xfrm>
            <a:off x="7000627" y="5026558"/>
            <a:ext cx="2132647" cy="8157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70000"/>
              </a:lnSpc>
              <a:buFont typeface="Wingdings" charset="2"/>
              <a:buNone/>
            </a:pPr>
            <a:r>
              <a:rPr lang="en-US" sz="1800" dirty="0"/>
              <a:t>SLP Participants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4B403CA-A12E-CF45-8520-08D590046E61}"/>
              </a:ext>
            </a:extLst>
          </p:cNvPr>
          <p:cNvCxnSpPr>
            <a:cxnSpLocks/>
          </p:cNvCxnSpPr>
          <p:nvPr/>
        </p:nvCxnSpPr>
        <p:spPr>
          <a:xfrm flipH="1">
            <a:off x="6503776" y="2476894"/>
            <a:ext cx="1036167" cy="5594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CD942C-3F39-174D-AC00-A6CC2E27060E}"/>
              </a:ext>
            </a:extLst>
          </p:cNvPr>
          <p:cNvCxnSpPr>
            <a:cxnSpLocks/>
          </p:cNvCxnSpPr>
          <p:nvPr/>
        </p:nvCxnSpPr>
        <p:spPr>
          <a:xfrm flipV="1">
            <a:off x="2371996" y="4587109"/>
            <a:ext cx="1362834" cy="10435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F16720DA-0F5A-F845-9E27-8ED5962120E7}"/>
              </a:ext>
            </a:extLst>
          </p:cNvPr>
          <p:cNvSpPr txBox="1">
            <a:spLocks/>
          </p:cNvSpPr>
          <p:nvPr/>
        </p:nvSpPr>
        <p:spPr>
          <a:xfrm>
            <a:off x="373285" y="5576741"/>
            <a:ext cx="2827343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Bootcamp Participants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AE6CB0-CDDB-BC4F-A65F-C5CF35F2F500}"/>
              </a:ext>
            </a:extLst>
          </p:cNvPr>
          <p:cNvCxnSpPr>
            <a:cxnSpLocks/>
          </p:cNvCxnSpPr>
          <p:nvPr/>
        </p:nvCxnSpPr>
        <p:spPr>
          <a:xfrm flipV="1">
            <a:off x="5371667" y="4895227"/>
            <a:ext cx="524245" cy="8980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74AB6D3E-71E3-5349-A9FB-77236C756BBB}"/>
              </a:ext>
            </a:extLst>
          </p:cNvPr>
          <p:cNvSpPr txBox="1">
            <a:spLocks/>
          </p:cNvSpPr>
          <p:nvPr/>
        </p:nvSpPr>
        <p:spPr>
          <a:xfrm>
            <a:off x="4852704" y="5736952"/>
            <a:ext cx="2579695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Participants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520B2078-EF05-B644-B2DF-852CD4EA6AD6}"/>
              </a:ext>
            </a:extLst>
          </p:cNvPr>
          <p:cNvSpPr txBox="1">
            <a:spLocks/>
          </p:cNvSpPr>
          <p:nvPr/>
        </p:nvSpPr>
        <p:spPr>
          <a:xfrm>
            <a:off x="6211469" y="529616"/>
            <a:ext cx="2039560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Sprint Apps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3712C54-B3E2-9146-ADAD-AC1176BB7B51}"/>
              </a:ext>
            </a:extLst>
          </p:cNvPr>
          <p:cNvSpPr txBox="1">
            <a:spLocks/>
          </p:cNvSpPr>
          <p:nvPr/>
        </p:nvSpPr>
        <p:spPr>
          <a:xfrm>
            <a:off x="7519000" y="1931058"/>
            <a:ext cx="1465811" cy="815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Wingdings" charset="2"/>
              <a:buNone/>
            </a:pPr>
            <a:r>
              <a:rPr lang="en-US" sz="1800" dirty="0"/>
              <a:t>SLP Apps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D01654F-C207-DA47-A0EB-440C7B873722}"/>
              </a:ext>
            </a:extLst>
          </p:cNvPr>
          <p:cNvCxnSpPr>
            <a:cxnSpLocks/>
          </p:cNvCxnSpPr>
          <p:nvPr/>
        </p:nvCxnSpPr>
        <p:spPr>
          <a:xfrm flipH="1" flipV="1">
            <a:off x="6477001" y="4567547"/>
            <a:ext cx="754248" cy="5317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3" name="Content Placeholder 3">
            <a:extLst>
              <a:ext uri="{FF2B5EF4-FFF2-40B4-BE49-F238E27FC236}">
                <a16:creationId xmlns:a16="http://schemas.microsoft.com/office/drawing/2014/main" id="{067C0725-F6D4-C041-9AFB-AEE64749CE8C}"/>
              </a:ext>
            </a:extLst>
          </p:cNvPr>
          <p:cNvSpPr txBox="1">
            <a:spLocks/>
          </p:cNvSpPr>
          <p:nvPr/>
        </p:nvSpPr>
        <p:spPr>
          <a:xfrm>
            <a:off x="2303647" y="1686684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(36.2%)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3486A6F9-3151-A345-AD68-5F5B12189DD0}"/>
              </a:ext>
            </a:extLst>
          </p:cNvPr>
          <p:cNvSpPr txBox="1">
            <a:spLocks/>
          </p:cNvSpPr>
          <p:nvPr/>
        </p:nvSpPr>
        <p:spPr>
          <a:xfrm>
            <a:off x="5141716" y="1099711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(31.4%)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7AC8EC4B-27D1-E449-BADE-49DE75A5F68B}"/>
              </a:ext>
            </a:extLst>
          </p:cNvPr>
          <p:cNvSpPr txBox="1">
            <a:spLocks/>
          </p:cNvSpPr>
          <p:nvPr/>
        </p:nvSpPr>
        <p:spPr>
          <a:xfrm>
            <a:off x="7413473" y="3101618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(20.4%)</a:t>
            </a:r>
          </a:p>
        </p:txBody>
      </p:sp>
      <p:sp>
        <p:nvSpPr>
          <p:cNvPr id="36" name="Content Placeholder 3">
            <a:extLst>
              <a:ext uri="{FF2B5EF4-FFF2-40B4-BE49-F238E27FC236}">
                <a16:creationId xmlns:a16="http://schemas.microsoft.com/office/drawing/2014/main" id="{1CD92399-494F-714C-B5CC-A0FB45D5BFF0}"/>
              </a:ext>
            </a:extLst>
          </p:cNvPr>
          <p:cNvSpPr txBox="1">
            <a:spLocks/>
          </p:cNvSpPr>
          <p:nvPr/>
        </p:nvSpPr>
        <p:spPr>
          <a:xfrm>
            <a:off x="3576164" y="5320691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(29.6%)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493526EE-3439-3B4C-B880-38779C7B748A}"/>
              </a:ext>
            </a:extLst>
          </p:cNvPr>
          <p:cNvSpPr txBox="1">
            <a:spLocks/>
          </p:cNvSpPr>
          <p:nvPr/>
        </p:nvSpPr>
        <p:spPr>
          <a:xfrm>
            <a:off x="5878848" y="5446783"/>
            <a:ext cx="794054" cy="25605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4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20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440079"/>
              </a:buClr>
              <a:buSzPct val="66000"/>
              <a:buFont typeface="Wingdings" charset="2"/>
              <a:buChar char="u"/>
              <a:defRPr sz="1800" b="0" i="0" kern="1200">
                <a:solidFill>
                  <a:srgbClr val="999999"/>
                </a:solidFill>
                <a:latin typeface="Gotham Book" pitchFamily="2" charset="0"/>
                <a:ea typeface="+mn-ea"/>
                <a:cs typeface="Gotham Book" pitchFamily="2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4C1966"/>
              </a:buClr>
              <a:buFont typeface="Wingdings" charset="2"/>
              <a:buChar char="§"/>
              <a:defRPr sz="1800" b="0" i="0" kern="1200">
                <a:solidFill>
                  <a:schemeClr val="tx1"/>
                </a:solidFill>
                <a:latin typeface="Fugue"/>
                <a:ea typeface="+mn-ea"/>
                <a:cs typeface="Fug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1200" dirty="0">
                <a:solidFill>
                  <a:schemeClr val="tx1"/>
                </a:solidFill>
              </a:rPr>
              <a:t>(38.8%)</a:t>
            </a:r>
          </a:p>
        </p:txBody>
      </p:sp>
      <p:pic>
        <p:nvPicPr>
          <p:cNvPr id="29" name="Picture 2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025CCE4-D9BC-DF45-8024-E748251A3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866" y="3979532"/>
            <a:ext cx="1434691" cy="144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71998"/>
      </p:ext>
    </p:extLst>
  </p:cSld>
  <p:clrMapOvr>
    <a:masterClrMapping/>
  </p:clrMapOvr>
</p:sld>
</file>

<file path=ppt/theme/theme1.xml><?xml version="1.0" encoding="utf-8"?>
<a:theme xmlns:a="http://schemas.openxmlformats.org/drawingml/2006/main" name="ei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69878</TotalTime>
  <Words>1292</Words>
  <Application>Microsoft Macintosh PowerPoint</Application>
  <PresentationFormat>On-screen Show (4:3)</PresentationFormat>
  <Paragraphs>323</Paragraphs>
  <Slides>25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Fugue</vt:lpstr>
      <vt:lpstr>Gotham Book</vt:lpstr>
      <vt:lpstr>Gotham-Book</vt:lpstr>
      <vt:lpstr>Wingdings</vt:lpstr>
      <vt:lpstr>ei_template</vt:lpstr>
      <vt:lpstr>Pipeline Project An analysis of the program funnel</vt:lpstr>
      <vt:lpstr>Overview</vt:lpstr>
      <vt:lpstr>Funnel</vt:lpstr>
      <vt:lpstr>Assumptions/Notes</vt:lpstr>
      <vt:lpstr>Methodology</vt:lpstr>
      <vt:lpstr>How to read the graphs</vt:lpstr>
      <vt:lpstr>Graphs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</vt:lpstr>
      <vt:lpstr>Most Interesting Findings</vt:lpstr>
      <vt:lpstr>Data Cleanup Recs</vt:lpstr>
      <vt:lpstr>Final thoughts?</vt:lpstr>
      <vt:lpstr>Appendix</vt:lpstr>
      <vt:lpstr>Follow-through rate</vt:lpstr>
      <vt:lpstr>What is Adjacency?</vt:lpstr>
      <vt:lpstr>Color Key</vt:lpstr>
    </vt:vector>
  </TitlesOfParts>
  <Company>NYU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Frank Rimalovski</dc:creator>
  <cp:lastModifiedBy>Graham Harris</cp:lastModifiedBy>
  <cp:revision>2073</cp:revision>
  <cp:lastPrinted>2019-02-22T16:01:32Z</cp:lastPrinted>
  <dcterms:created xsi:type="dcterms:W3CDTF">2010-12-14T15:33:10Z</dcterms:created>
  <dcterms:modified xsi:type="dcterms:W3CDTF">2021-08-31T15:55:18Z</dcterms:modified>
</cp:coreProperties>
</file>